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81" r:id="rId3"/>
    <p:sldId id="257" r:id="rId4"/>
    <p:sldId id="258" r:id="rId5"/>
    <p:sldId id="259" r:id="rId6"/>
    <p:sldId id="260" r:id="rId7"/>
    <p:sldId id="287" r:id="rId8"/>
    <p:sldId id="288" r:id="rId9"/>
    <p:sldId id="289" r:id="rId10"/>
    <p:sldId id="290" r:id="rId11"/>
    <p:sldId id="291" r:id="rId12"/>
    <p:sldId id="295" r:id="rId13"/>
    <p:sldId id="292" r:id="rId14"/>
    <p:sldId id="296" r:id="rId15"/>
    <p:sldId id="297" r:id="rId16"/>
    <p:sldId id="298" r:id="rId17"/>
    <p:sldId id="299" r:id="rId18"/>
    <p:sldId id="293" r:id="rId19"/>
    <p:sldId id="294" r:id="rId20"/>
    <p:sldId id="300" r:id="rId21"/>
    <p:sldId id="305" r:id="rId22"/>
    <p:sldId id="306" r:id="rId23"/>
    <p:sldId id="301" r:id="rId24"/>
    <p:sldId id="302" r:id="rId25"/>
    <p:sldId id="303" r:id="rId26"/>
    <p:sldId id="304" r:id="rId27"/>
    <p:sldId id="307" r:id="rId28"/>
    <p:sldId id="308" r:id="rId29"/>
    <p:sldId id="309"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17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26"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18430-9264-4CF2-A812-9E1EFB786812}" type="datetimeFigureOut">
              <a:rPr lang="zh-TW" altLang="en-US" smtClean="0"/>
              <a:t>2015/3/19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53AE78-64E1-43FF-9DA3-8FACB4D87967}" type="slidenum">
              <a:rPr lang="zh-TW" altLang="en-US" smtClean="0"/>
              <a:t>‹#›</a:t>
            </a:fld>
            <a:endParaRPr lang="zh-TW" altLang="en-US"/>
          </a:p>
        </p:txBody>
      </p:sp>
    </p:spTree>
    <p:extLst>
      <p:ext uri="{BB962C8B-B14F-4D97-AF65-F5344CB8AC3E}">
        <p14:creationId xmlns:p14="http://schemas.microsoft.com/office/powerpoint/2010/main" val="1874035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D53AE78-64E1-43FF-9DA3-8FACB4D87967}" type="slidenum">
              <a:rPr lang="zh-TW" altLang="en-US" smtClean="0"/>
              <a:t>2</a:t>
            </a:fld>
            <a:endParaRPr lang="zh-TW" altLang="en-US"/>
          </a:p>
        </p:txBody>
      </p:sp>
    </p:spTree>
    <p:extLst>
      <p:ext uri="{BB962C8B-B14F-4D97-AF65-F5344CB8AC3E}">
        <p14:creationId xmlns:p14="http://schemas.microsoft.com/office/powerpoint/2010/main" val="2517417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D53AE78-64E1-43FF-9DA3-8FACB4D87967}" type="slidenum">
              <a:rPr lang="zh-TW" altLang="en-US" smtClean="0"/>
              <a:t>12</a:t>
            </a:fld>
            <a:endParaRPr lang="zh-TW" altLang="en-US"/>
          </a:p>
        </p:txBody>
      </p:sp>
    </p:spTree>
    <p:extLst>
      <p:ext uri="{BB962C8B-B14F-4D97-AF65-F5344CB8AC3E}">
        <p14:creationId xmlns:p14="http://schemas.microsoft.com/office/powerpoint/2010/main" val="596849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497A8094-E2F7-4B28-90A3-D55065FB8988}" type="slidenum">
              <a:rPr lang="zh-TW" altLang="en-US" smtClean="0"/>
              <a:t>42</a:t>
            </a:fld>
            <a:endParaRPr lang="zh-TW" altLang="en-US"/>
          </a:p>
        </p:txBody>
      </p:sp>
    </p:spTree>
    <p:extLst>
      <p:ext uri="{BB962C8B-B14F-4D97-AF65-F5344CB8AC3E}">
        <p14:creationId xmlns:p14="http://schemas.microsoft.com/office/powerpoint/2010/main" val="131951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497A8094-E2F7-4B28-90A3-D55065FB8988}" type="slidenum">
              <a:rPr lang="zh-TW" altLang="en-US" smtClean="0"/>
              <a:t>43</a:t>
            </a:fld>
            <a:endParaRPr lang="zh-TW" altLang="en-US"/>
          </a:p>
        </p:txBody>
      </p:sp>
    </p:spTree>
    <p:extLst>
      <p:ext uri="{BB962C8B-B14F-4D97-AF65-F5344CB8AC3E}">
        <p14:creationId xmlns:p14="http://schemas.microsoft.com/office/powerpoint/2010/main" val="3006072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497A8094-E2F7-4B28-90A3-D55065FB8988}" type="slidenum">
              <a:rPr lang="zh-TW" altLang="en-US" smtClean="0"/>
              <a:t>44</a:t>
            </a:fld>
            <a:endParaRPr lang="zh-TW" altLang="en-US"/>
          </a:p>
        </p:txBody>
      </p:sp>
    </p:spTree>
    <p:extLst>
      <p:ext uri="{BB962C8B-B14F-4D97-AF65-F5344CB8AC3E}">
        <p14:creationId xmlns:p14="http://schemas.microsoft.com/office/powerpoint/2010/main" val="176473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497A8094-E2F7-4B28-90A3-D55065FB8988}" type="slidenum">
              <a:rPr lang="zh-TW" altLang="en-US" smtClean="0"/>
              <a:t>45</a:t>
            </a:fld>
            <a:endParaRPr lang="zh-TW" altLang="en-US"/>
          </a:p>
        </p:txBody>
      </p:sp>
    </p:spTree>
    <p:extLst>
      <p:ext uri="{BB962C8B-B14F-4D97-AF65-F5344CB8AC3E}">
        <p14:creationId xmlns:p14="http://schemas.microsoft.com/office/powerpoint/2010/main" val="1795793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AE50709A-0854-4F01-B5FB-294BECDB358E}" type="datetimeFigureOut">
              <a:rPr lang="zh-TW" altLang="en-US"/>
              <a:pPr>
                <a:defRPr/>
              </a:pPr>
              <a:t>2015/3/19</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38B15A27-DF71-4A6C-962F-7F282C8F2798}" type="slidenum">
              <a:rPr lang="zh-TW" altLang="en-US"/>
              <a:pPr>
                <a:defRPr/>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58859F5E-2113-418A-8013-09C73019663D}" type="datetimeFigureOut">
              <a:rPr lang="zh-TW" altLang="en-US"/>
              <a:pPr>
                <a:defRPr/>
              </a:pPr>
              <a:t>2015/3/19</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5F161070-8735-4038-9992-CF05E68D7EC2}" type="slidenum">
              <a:rPr lang="zh-TW" altLang="en-US"/>
              <a:pPr>
                <a:defRPr/>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65DEE2D8-FCA0-4E2C-B680-8DDCB9F0F21F}" type="datetimeFigureOut">
              <a:rPr lang="zh-TW" altLang="en-US"/>
              <a:pPr>
                <a:defRPr/>
              </a:pPr>
              <a:t>2015/3/19</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41BF2E91-7E84-47D7-95E6-5C301CB5C0A5}" type="slidenum">
              <a:rPr lang="zh-TW" altLang="en-US"/>
              <a:pPr>
                <a:defRPr/>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3EA307B5-C080-4079-ADE9-997FFEAA7261}" type="datetimeFigureOut">
              <a:rPr lang="zh-TW" altLang="en-US"/>
              <a:pPr>
                <a:defRPr/>
              </a:pPr>
              <a:t>2015/3/19</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39A5D7DE-FA8D-4457-A715-900B33AB7055}" type="slidenum">
              <a:rPr lang="zh-TW" altLang="en-US"/>
              <a:pPr>
                <a:defRPr/>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E79C576C-7398-4619-9F91-1155FF9F47C8}" type="datetimeFigureOut">
              <a:rPr lang="zh-TW" altLang="en-US"/>
              <a:pPr>
                <a:defRPr/>
              </a:pPr>
              <a:t>2015/3/19</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EAA46809-BCB4-4037-B815-CD368AA48E29}" type="slidenum">
              <a:rPr lang="zh-TW" altLang="en-US"/>
              <a:pPr>
                <a:defRPr/>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F6F5A65F-804D-4AF6-9141-40ED4BD19154}" type="datetimeFigureOut">
              <a:rPr lang="zh-TW" altLang="en-US"/>
              <a:pPr>
                <a:defRPr/>
              </a:pPr>
              <a:t>2015/3/19</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CBDFB945-34CD-4328-9BB3-E37897EDFA81}" type="slidenum">
              <a:rPr lang="zh-TW" altLang="en-US"/>
              <a:pPr>
                <a:defRPr/>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8BBD5F16-B07F-46B0-8834-A68E3BCF556F}" type="datetimeFigureOut">
              <a:rPr lang="zh-TW" altLang="en-US"/>
              <a:pPr>
                <a:defRPr/>
              </a:pPr>
              <a:t>2015/3/19</a:t>
            </a:fld>
            <a:endParaRPr lang="zh-TW" altLang="en-US"/>
          </a:p>
        </p:txBody>
      </p:sp>
      <p:sp>
        <p:nvSpPr>
          <p:cNvPr id="8" name="頁尾版面配置區 4"/>
          <p:cNvSpPr>
            <a:spLocks noGrp="1"/>
          </p:cNvSpPr>
          <p:nvPr>
            <p:ph type="ftr" sz="quarter" idx="11"/>
          </p:nvPr>
        </p:nvSpPr>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2B92FB20-AF75-4286-97C1-87134AE3E3C1}" type="slidenum">
              <a:rPr lang="zh-TW" altLang="en-US"/>
              <a:pPr>
                <a:defRPr/>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A00156B2-67B2-4922-AF67-9DF496770ADA}" type="datetimeFigureOut">
              <a:rPr lang="zh-TW" altLang="en-US"/>
              <a:pPr>
                <a:defRPr/>
              </a:pPr>
              <a:t>2015/3/19</a:t>
            </a:fld>
            <a:endParaRPr lang="zh-TW" altLang="en-US"/>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vl1pPr>
          </a:lstStyle>
          <a:p>
            <a:pPr>
              <a:defRPr/>
            </a:pPr>
            <a:fld id="{7C14A043-292B-48BB-A2FC-CFE8D3C6BA60}" type="slidenum">
              <a:rPr lang="zh-TW" altLang="en-US"/>
              <a:pPr>
                <a:defRPr/>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82DE5F63-1328-48A5-9074-2128C4386E41}" type="datetimeFigureOut">
              <a:rPr lang="zh-TW" altLang="en-US"/>
              <a:pPr>
                <a:defRPr/>
              </a:pPr>
              <a:t>2015/3/19</a:t>
            </a:fld>
            <a:endParaRPr lang="zh-TW" altLang="en-US"/>
          </a:p>
        </p:txBody>
      </p:sp>
      <p:sp>
        <p:nvSpPr>
          <p:cNvPr id="3" name="頁尾版面配置區 4"/>
          <p:cNvSpPr>
            <a:spLocks noGrp="1"/>
          </p:cNvSpPr>
          <p:nvPr>
            <p:ph type="ftr" sz="quarter" idx="11"/>
          </p:nvPr>
        </p:nvSpPr>
        <p:spPr/>
        <p:txBody>
          <a:bodyPr/>
          <a:lstStyle>
            <a:lvl1pPr>
              <a:defRPr/>
            </a:lvl1pPr>
          </a:lstStyle>
          <a:p>
            <a:pPr>
              <a:defRPr/>
            </a:pPr>
            <a:endParaRPr lang="zh-TW" altLang="en-US"/>
          </a:p>
        </p:txBody>
      </p:sp>
      <p:sp>
        <p:nvSpPr>
          <p:cNvPr id="4" name="投影片編號版面配置區 5"/>
          <p:cNvSpPr>
            <a:spLocks noGrp="1"/>
          </p:cNvSpPr>
          <p:nvPr>
            <p:ph type="sldNum" sz="quarter" idx="12"/>
          </p:nvPr>
        </p:nvSpPr>
        <p:spPr/>
        <p:txBody>
          <a:bodyPr/>
          <a:lstStyle>
            <a:lvl1pPr>
              <a:defRPr/>
            </a:lvl1pPr>
          </a:lstStyle>
          <a:p>
            <a:pPr>
              <a:defRPr/>
            </a:pPr>
            <a:fld id="{196E76D9-0B2B-404D-A008-BBAE21DF78C1}" type="slidenum">
              <a:rPr lang="zh-TW" altLang="en-US"/>
              <a:pPr>
                <a:defRPr/>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AF8CE9F7-93D4-4345-BC53-65D5D981696F}" type="datetimeFigureOut">
              <a:rPr lang="zh-TW" altLang="en-US"/>
              <a:pPr>
                <a:defRPr/>
              </a:pPr>
              <a:t>2015/3/19</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3525E527-F459-45B0-B0A7-5FFA37F45F29}" type="slidenum">
              <a:rPr lang="zh-TW" altLang="en-US"/>
              <a:pPr>
                <a:defRPr/>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24D7CB32-1744-4A29-9474-66D0681E7632}" type="datetimeFigureOut">
              <a:rPr lang="zh-TW" altLang="en-US"/>
              <a:pPr>
                <a:defRPr/>
              </a:pPr>
              <a:t>2015/3/19</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6B734742-A6BC-47E5-A1EC-62CD399FD80C}" type="slidenum">
              <a:rPr lang="zh-TW" altLang="en-US"/>
              <a:pPr>
                <a:defRPr/>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6174D"/>
        </a:solid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a:solidFill>
                  <a:schemeClr val="tx1">
                    <a:tint val="75000"/>
                  </a:schemeClr>
                </a:solidFill>
                <a:latin typeface="+mn-lt"/>
                <a:ea typeface="+mn-ea"/>
              </a:defRPr>
            </a:lvl1pPr>
          </a:lstStyle>
          <a:p>
            <a:pPr>
              <a:defRPr/>
            </a:pPr>
            <a:fld id="{87F0AD4F-12A6-446B-80AA-E838BD6D6D32}" type="datetimeFigureOut">
              <a:rPr lang="zh-TW" altLang="en-US"/>
              <a:pPr>
                <a:defRPr/>
              </a:pPr>
              <a:t>2015/3/19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59A1C618-A659-4D73-9F8B-6CACC48CDBC2}" type="slidenum">
              <a:rPr lang="zh-TW" altLang="en-US"/>
              <a:pPr>
                <a:defRPr/>
              </a:pPr>
              <a:t>‹#›</a:t>
            </a:fld>
            <a:endParaRPr lang="zh-TW" altLang="en-US"/>
          </a:p>
        </p:txBody>
      </p:sp>
      <p:pic>
        <p:nvPicPr>
          <p:cNvPr id="7" name="Picture 5" descr="C:\Users\User\Desktop\En全國通識網LOGO_0704.png"/>
          <p:cNvPicPr>
            <a:picLocks noChangeAspect="1" noChangeArrowheads="1"/>
          </p:cNvPicPr>
          <p:nvPr userDrawn="1"/>
        </p:nvPicPr>
        <p:blipFill>
          <a:blip r:embed="rId13" cstate="print"/>
          <a:srcRect/>
          <a:stretch>
            <a:fillRect/>
          </a:stretch>
        </p:blipFill>
        <p:spPr bwMode="auto">
          <a:xfrm>
            <a:off x="7812360" y="5913376"/>
            <a:ext cx="1259579" cy="9000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charset="-120"/>
        </a:defRPr>
      </a:lvl2pPr>
      <a:lvl3pPr algn="ctr" rtl="0" eaLnBrk="0" fontAlgn="base" hangingPunct="0">
        <a:spcBef>
          <a:spcPct val="0"/>
        </a:spcBef>
        <a:spcAft>
          <a:spcPct val="0"/>
        </a:spcAft>
        <a:defRPr sz="4400">
          <a:solidFill>
            <a:schemeClr val="tx1"/>
          </a:solidFill>
          <a:latin typeface="Calibri" pitchFamily="34" charset="0"/>
          <a:ea typeface="新細明體" charset="-120"/>
        </a:defRPr>
      </a:lvl3pPr>
      <a:lvl4pPr algn="ctr" rtl="0" eaLnBrk="0" fontAlgn="base" hangingPunct="0">
        <a:spcBef>
          <a:spcPct val="0"/>
        </a:spcBef>
        <a:spcAft>
          <a:spcPct val="0"/>
        </a:spcAft>
        <a:defRPr sz="4400">
          <a:solidFill>
            <a:schemeClr val="tx1"/>
          </a:solidFill>
          <a:latin typeface="Calibri" pitchFamily="34" charset="0"/>
          <a:ea typeface="新細明體" charset="-120"/>
        </a:defRPr>
      </a:lvl4pPr>
      <a:lvl5pPr algn="ctr" rtl="0" eaLnBrk="0" fontAlgn="base" hangingPunct="0">
        <a:spcBef>
          <a:spcPct val="0"/>
        </a:spcBef>
        <a:spcAft>
          <a:spcPct val="0"/>
        </a:spcAft>
        <a:defRPr sz="4400">
          <a:solidFill>
            <a:schemeClr val="tx1"/>
          </a:solidFill>
          <a:latin typeface="Calibri" pitchFamily="34" charset="0"/>
          <a:ea typeface="新細明體" charset="-120"/>
        </a:defRPr>
      </a:lvl5pPr>
      <a:lvl6pPr marL="457200" algn="ctr" rtl="0" fontAlgn="base">
        <a:spcBef>
          <a:spcPct val="0"/>
        </a:spcBef>
        <a:spcAft>
          <a:spcPct val="0"/>
        </a:spcAft>
        <a:defRPr sz="4400">
          <a:solidFill>
            <a:schemeClr val="tx1"/>
          </a:solidFill>
          <a:latin typeface="Calibri" pitchFamily="34" charset="0"/>
          <a:ea typeface="新細明體" charset="-120"/>
        </a:defRPr>
      </a:lvl6pPr>
      <a:lvl7pPr marL="914400" algn="ctr" rtl="0" fontAlgn="base">
        <a:spcBef>
          <a:spcPct val="0"/>
        </a:spcBef>
        <a:spcAft>
          <a:spcPct val="0"/>
        </a:spcAft>
        <a:defRPr sz="4400">
          <a:solidFill>
            <a:schemeClr val="tx1"/>
          </a:solidFill>
          <a:latin typeface="Calibri" pitchFamily="34" charset="0"/>
          <a:ea typeface="新細明體" charset="-120"/>
        </a:defRPr>
      </a:lvl7pPr>
      <a:lvl8pPr marL="1371600" algn="ctr" rtl="0" fontAlgn="base">
        <a:spcBef>
          <a:spcPct val="0"/>
        </a:spcBef>
        <a:spcAft>
          <a:spcPct val="0"/>
        </a:spcAft>
        <a:defRPr sz="4400">
          <a:solidFill>
            <a:schemeClr val="tx1"/>
          </a:solidFill>
          <a:latin typeface="Calibri" pitchFamily="34" charset="0"/>
          <a:ea typeface="新細明體" charset="-120"/>
        </a:defRPr>
      </a:lvl8pPr>
      <a:lvl9pPr marL="1828800" algn="ctr" rtl="0" fontAlgn="base">
        <a:spcBef>
          <a:spcPct val="0"/>
        </a:spcBef>
        <a:spcAft>
          <a:spcPct val="0"/>
        </a:spcAft>
        <a:defRPr sz="4400">
          <a:solidFill>
            <a:schemeClr val="tx1"/>
          </a:solidFill>
          <a:latin typeface="Calibri" pitchFamily="34" charset="0"/>
          <a:ea typeface="新細明體"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reativecommons.org/licenses/by-nc-sa/3.0/tw/deed.en" TargetMode="External"/><Relationship Id="rId1" Type="http://schemas.openxmlformats.org/officeDocument/2006/relationships/slideLayout" Target="../slideLayouts/slideLayout1.xml"/><Relationship Id="rId4" Type="http://schemas.openxmlformats.org/officeDocument/2006/relationships/hyperlink" Target="http://creativecommons.org/licenses/by-nc-sa/2.5/tw/deed.en"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creativecommons.org/licenses/by/2.5/deed.en" TargetMode="External"/><Relationship Id="rId7"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hyperlink" Target="http://en.wikipedia.org/wiki/Public_domain" TargetMode="External"/><Relationship Id="rId5" Type="http://schemas.openxmlformats.org/officeDocument/2006/relationships/image" Target="../media/image16.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creativecommons.org/licenses/by-sa/3.0/deed.en" TargetMode="External"/><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jpeg"/><Relationship Id="rId7" Type="http://schemas.openxmlformats.org/officeDocument/2006/relationships/hyperlink" Target="http://creativecommons.org/licenses/by-sa/3.0/deed.e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8.png"/><Relationship Id="rId4" Type="http://schemas.openxmlformats.org/officeDocument/2006/relationships/hyperlink" Target="http://en.wikipedia.org/wiki/Public_domai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creativecommons.org/licenses/by-sa/3.0/deed.en" TargetMode="External"/><Relationship Id="rId7"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hyperlink" Target="http://en.wikipedia.org/wiki/Public_domain" TargetMode="External"/><Relationship Id="rId5" Type="http://schemas.openxmlformats.org/officeDocument/2006/relationships/image" Target="../media/image21.jpe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creativecommons.org/licenses/by-nc-nd/2.0/" TargetMode="External"/><Relationship Id="rId7"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hyperlink" Target="http://en.wikipedia.org/wiki/Public_domain" TargetMode="External"/><Relationship Id="rId5" Type="http://schemas.openxmlformats.org/officeDocument/2006/relationships/image" Target="../media/image25.jpe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7"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hyperlink" Target="http://creativecommons.org/licenses/by-nc-sa/2.0/" TargetMode="External"/><Relationship Id="rId5" Type="http://schemas.openxmlformats.org/officeDocument/2006/relationships/image" Target="../media/image28.jpe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creativecommons.org/licenses/by-nc-sa/2.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7"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hyperlink" Target="http://creativecommons.org/licenses/by-sa/3.0/deed.en" TargetMode="External"/><Relationship Id="rId5" Type="http://schemas.openxmlformats.org/officeDocument/2006/relationships/image" Target="../media/image31.jpe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hyperlink" Target="http://creativecommons.org/licenses/by-sa/3.0/deed.en" TargetMode="External"/><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sa/2.0/"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creativecommons.org/licenses/by/2.5/deed.en" TargetMode="External"/><Relationship Id="rId2" Type="http://schemas.openxmlformats.org/officeDocument/2006/relationships/image" Target="../media/image36.jpe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hyperlink" Target="http://en.wikipedia.org/wiki/Public_domain" TargetMode="External"/><Relationship Id="rId13" Type="http://schemas.openxmlformats.org/officeDocument/2006/relationships/image" Target="../media/image41.jpeg"/><Relationship Id="rId18" Type="http://schemas.openxmlformats.org/officeDocument/2006/relationships/image" Target="../media/image44.jpeg"/><Relationship Id="rId3" Type="http://schemas.openxmlformats.org/officeDocument/2006/relationships/hyperlink" Target="http://www.flickr.com/photos/29775880@N05/3644731038/" TargetMode="External"/><Relationship Id="rId21" Type="http://schemas.openxmlformats.org/officeDocument/2006/relationships/image" Target="../media/image45.jpeg"/><Relationship Id="rId7" Type="http://schemas.openxmlformats.org/officeDocument/2006/relationships/hyperlink" Target="http://commons.wikimedia.org/wiki/File:Hercules_and_the_Nemean_lion_in_Farnesina_ceiling.jpg" TargetMode="External"/><Relationship Id="rId12" Type="http://schemas.openxmlformats.org/officeDocument/2006/relationships/image" Target="../media/image40.jpeg"/><Relationship Id="rId17" Type="http://schemas.openxmlformats.org/officeDocument/2006/relationships/image" Target="../media/image43.jpeg"/><Relationship Id="rId2" Type="http://schemas.openxmlformats.org/officeDocument/2006/relationships/hyperlink" Target="http://www.flickr.com/photos/profzucker/8478157283/" TargetMode="External"/><Relationship Id="rId16" Type="http://schemas.openxmlformats.org/officeDocument/2006/relationships/image" Target="../media/image42.jpeg"/><Relationship Id="rId20"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www.flickr.com/photos/tinyfroglet/2713595773/" TargetMode="External"/><Relationship Id="rId11" Type="http://schemas.openxmlformats.org/officeDocument/2006/relationships/image" Target="../media/image4.png"/><Relationship Id="rId5" Type="http://schemas.openxmlformats.org/officeDocument/2006/relationships/hyperlink" Target="http://www.flickr.com/photos/gageskidmore/4840270076/" TargetMode="External"/><Relationship Id="rId15" Type="http://schemas.openxmlformats.org/officeDocument/2006/relationships/image" Target="../media/image6.png"/><Relationship Id="rId10" Type="http://schemas.openxmlformats.org/officeDocument/2006/relationships/hyperlink" Target="http://creativecommons.org/licenses/by-nc-sa/2.0/" TargetMode="External"/><Relationship Id="rId19" Type="http://schemas.openxmlformats.org/officeDocument/2006/relationships/hyperlink" Target="http://creativecommons.org/licenses/by/2.0/" TargetMode="External"/><Relationship Id="rId4" Type="http://schemas.openxmlformats.org/officeDocument/2006/relationships/hyperlink" Target="http://en.wikipedia.org/wiki/File:Herakles_snake_Musei_Capitolini_MC247.jpg" TargetMode="External"/><Relationship Id="rId9" Type="http://schemas.openxmlformats.org/officeDocument/2006/relationships/image" Target="../media/image8.png"/><Relationship Id="rId14" Type="http://schemas.openxmlformats.org/officeDocument/2006/relationships/hyperlink" Target="http://creativecommons.org/licenses/by-sa/2.0/"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en.wikipedia.org/wiki/Public_domain" TargetMode="External"/><Relationship Id="rId13" Type="http://schemas.openxmlformats.org/officeDocument/2006/relationships/image" Target="../media/image14.gif"/><Relationship Id="rId18" Type="http://schemas.openxmlformats.org/officeDocument/2006/relationships/image" Target="../media/image49.jpeg"/><Relationship Id="rId3" Type="http://schemas.openxmlformats.org/officeDocument/2006/relationships/hyperlink" Target="http://zh.wikipedia.org/wiki/File:Hydra1.gif" TargetMode="External"/><Relationship Id="rId7" Type="http://schemas.openxmlformats.org/officeDocument/2006/relationships/hyperlink" Target="http://en.wikipedia.org/wiki/File:Lucas_Cranach_d.%C3%84._-_Herkules_und_der_Erimanthische_Eber_(Herzog_Anton_Ulrich-Museum).jpg" TargetMode="External"/><Relationship Id="rId12" Type="http://schemas.openxmlformats.org/officeDocument/2006/relationships/image" Target="../media/image6.png"/><Relationship Id="rId17" Type="http://schemas.openxmlformats.org/officeDocument/2006/relationships/image" Target="../media/image48.jpeg"/><Relationship Id="rId2" Type="http://schemas.openxmlformats.org/officeDocument/2006/relationships/hyperlink" Target="http://commons.wikimedia.org/wiki/File:Koellnischer_Park_Berlin_Lapidarium_1.jpg" TargetMode="Externa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commons.wikimedia.org/wiki/File:AdolfSchmidt_Herkules_besiegt_die_goldbekr%C3%B6nte_Hirschkuh.jpg" TargetMode="External"/><Relationship Id="rId11" Type="http://schemas.openxmlformats.org/officeDocument/2006/relationships/hyperlink" Target="http://creativecommons.org/licenses/by-sa/3.0/deed.en" TargetMode="External"/><Relationship Id="rId5" Type="http://schemas.openxmlformats.org/officeDocument/2006/relationships/hyperlink" Target="http://commons.wikimedia.org/wiki/File:Hercules_and_the_Hydra_-_Antonio_del_Pollaiolo.jpg" TargetMode="External"/><Relationship Id="rId15" Type="http://schemas.openxmlformats.org/officeDocument/2006/relationships/hyperlink" Target="http://creativecommons.org/licenses/by/2.5/deed.en" TargetMode="External"/><Relationship Id="rId10" Type="http://schemas.openxmlformats.org/officeDocument/2006/relationships/image" Target="../media/image46.jpeg"/><Relationship Id="rId19" Type="http://schemas.openxmlformats.org/officeDocument/2006/relationships/image" Target="../media/image50.jpeg"/><Relationship Id="rId4" Type="http://schemas.openxmlformats.org/officeDocument/2006/relationships/hyperlink" Target="http://commons.wikimedia.org/wiki/File:Sala_di_Ercole_Palazzo_Vecchio_n01.jpg" TargetMode="External"/><Relationship Id="rId9" Type="http://schemas.openxmlformats.org/officeDocument/2006/relationships/image" Target="../media/image8.png"/><Relationship Id="rId14" Type="http://schemas.openxmlformats.org/officeDocument/2006/relationships/image" Target="../media/image47.jpeg"/></Relationships>
</file>

<file path=ppt/slides/_rels/slide42.xml.rels><?xml version="1.0" encoding="UTF-8" standalone="yes"?>
<Relationships xmlns="http://schemas.openxmlformats.org/package/2006/relationships"><Relationship Id="rId8" Type="http://schemas.openxmlformats.org/officeDocument/2006/relationships/hyperlink" Target="http://en.wikipedia.org/wiki/File:Herculean_effort.jpg" TargetMode="External"/><Relationship Id="rId13" Type="http://schemas.openxmlformats.org/officeDocument/2006/relationships/image" Target="../media/image53.jpeg"/><Relationship Id="rId18" Type="http://schemas.openxmlformats.org/officeDocument/2006/relationships/hyperlink" Target="http://creativecommons.org/licenses/by-nc-nd/2.0/" TargetMode="External"/><Relationship Id="rId3" Type="http://schemas.openxmlformats.org/officeDocument/2006/relationships/hyperlink" Target="http://en.wikipedia.org/wiki/File:Tuaillon,_Herkules_und_Eber,_Berlin_Luetzowplatz.jpg" TargetMode="External"/><Relationship Id="rId7" Type="http://schemas.openxmlformats.org/officeDocument/2006/relationships/hyperlink" Target="http://www.flickr.com/photos/cammaert/5870013351/" TargetMode="External"/><Relationship Id="rId12" Type="http://schemas.openxmlformats.org/officeDocument/2006/relationships/image" Target="../media/image6.png"/><Relationship Id="rId17" Type="http://schemas.openxmlformats.org/officeDocument/2006/relationships/image" Target="../media/image55.jpeg"/><Relationship Id="rId2" Type="http://schemas.openxmlformats.org/officeDocument/2006/relationships/notesSlide" Target="../notesSlides/notesSlide3.xml"/><Relationship Id="rId16" Type="http://schemas.openxmlformats.org/officeDocument/2006/relationships/image" Target="../media/image54.jpeg"/><Relationship Id="rId20"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hyperlink" Target="http://en.wikipedia.org/wiki/File:1500_Duerer_Herkules_im_Kampf_gegen_die_stymphalischen_Voegel_anagoria.JPG" TargetMode="External"/><Relationship Id="rId11" Type="http://schemas.openxmlformats.org/officeDocument/2006/relationships/hyperlink" Target="http://creativecommons.org/licenses/by-sa/3.0/deed.en" TargetMode="External"/><Relationship Id="rId5" Type="http://schemas.openxmlformats.org/officeDocument/2006/relationships/hyperlink" Target="http://commons.wikimedia.org/wiki/File:Augean_stables.jpg" TargetMode="External"/><Relationship Id="rId15" Type="http://schemas.openxmlformats.org/officeDocument/2006/relationships/image" Target="../media/image8.png"/><Relationship Id="rId10" Type="http://schemas.openxmlformats.org/officeDocument/2006/relationships/image" Target="../media/image52.jpeg"/><Relationship Id="rId19" Type="http://schemas.openxmlformats.org/officeDocument/2006/relationships/image" Target="../media/image24.png"/><Relationship Id="rId4" Type="http://schemas.openxmlformats.org/officeDocument/2006/relationships/hyperlink" Target="http://en.wikipedia.org/wiki/File:Mosaico_Trabajos_H%C3%A9rcules_(M.A.N._Madrid)_05.jpg" TargetMode="External"/><Relationship Id="rId9" Type="http://schemas.openxmlformats.org/officeDocument/2006/relationships/image" Target="../media/image51.jpeg"/><Relationship Id="rId14" Type="http://schemas.openxmlformats.org/officeDocument/2006/relationships/hyperlink" Target="http://en.wikipedia.org/wiki/Public_domain"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commons.wikimedia.org/wiki/File:Mosaico_Trabajos_H%C3%A9rcules_(M.A.N._Madrid)_11.jpg" TargetMode="External"/><Relationship Id="rId13" Type="http://schemas.openxmlformats.org/officeDocument/2006/relationships/image" Target="../media/image59.jpeg"/><Relationship Id="rId18" Type="http://schemas.openxmlformats.org/officeDocument/2006/relationships/image" Target="../media/image62.jpeg"/><Relationship Id="rId3" Type="http://schemas.openxmlformats.org/officeDocument/2006/relationships/hyperlink" Target="http://commons.wikimedia.org/wiki/File:Hercules_and_the_Mares_of_Diomedes_LACMA_65.37.14.jpg" TargetMode="External"/><Relationship Id="rId7" Type="http://schemas.openxmlformats.org/officeDocument/2006/relationships/hyperlink" Target="http://commons.wikimedia.org/wiki/File:Lucas_Cranach_d.%C3%84._-_Herkules_raubt_die_%C3%84pfel_der_Hesperiden_(Herzog_Anton_Ulrich-Museum).jpg" TargetMode="External"/><Relationship Id="rId12" Type="http://schemas.openxmlformats.org/officeDocument/2006/relationships/image" Target="../media/image58.jpeg"/><Relationship Id="rId17" Type="http://schemas.openxmlformats.org/officeDocument/2006/relationships/image" Target="../media/image61.jpeg"/><Relationship Id="rId2" Type="http://schemas.openxmlformats.org/officeDocument/2006/relationships/notesSlide" Target="../notesSlides/notesSlide4.xml"/><Relationship Id="rId16" Type="http://schemas.openxmlformats.org/officeDocument/2006/relationships/image" Target="../media/image60.jpeg"/><Relationship Id="rId20"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www.wikigallery.org/wiki/painting_303935/Alessandro-Turchi-(Orbetto)/Hercules-and-Geryon,-with-the-Mares-of-Diomedes-devouring-the-king's-body-to-the-left-and-Hercules-leading-away-the-Oxen-of-Geryon-to-the-right" TargetMode="External"/><Relationship Id="rId11" Type="http://schemas.openxmlformats.org/officeDocument/2006/relationships/image" Target="../media/image57.jpeg"/><Relationship Id="rId5" Type="http://schemas.openxmlformats.org/officeDocument/2006/relationships/hyperlink" Target="http://www.flickr.com/photos/malcubed/2909453915/" TargetMode="External"/><Relationship Id="rId15" Type="http://schemas.openxmlformats.org/officeDocument/2006/relationships/image" Target="../media/image4.png"/><Relationship Id="rId10" Type="http://schemas.openxmlformats.org/officeDocument/2006/relationships/image" Target="../media/image8.png"/><Relationship Id="rId19" Type="http://schemas.openxmlformats.org/officeDocument/2006/relationships/hyperlink" Target="http://creativecommons.org/licenses/by-sa/3.0/deed.en" TargetMode="External"/><Relationship Id="rId4" Type="http://schemas.openxmlformats.org/officeDocument/2006/relationships/hyperlink" Target="http://commons.wikimedia.org/wiki/File:Nicolaes_Kn%C3%BCpfer_-_Hercules_Obtaining_the_Girdle_of_Hyppolita_-_WGA12217.jpg" TargetMode="External"/><Relationship Id="rId9" Type="http://schemas.openxmlformats.org/officeDocument/2006/relationships/hyperlink" Target="http://en.wikipedia.org/wiki/Public_domain" TargetMode="External"/><Relationship Id="rId14" Type="http://schemas.openxmlformats.org/officeDocument/2006/relationships/hyperlink" Target="http://creativecommons.org/licenses/by-nc-sa/2.0/"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en.wikipedia.org/wiki/File:Atalanta_Vatican_Inv2784.jpg" TargetMode="External"/><Relationship Id="rId13" Type="http://schemas.openxmlformats.org/officeDocument/2006/relationships/image" Target="../media/image63.jpeg"/><Relationship Id="rId18" Type="http://schemas.openxmlformats.org/officeDocument/2006/relationships/hyperlink" Target="http://creativecommons.org/licenses/by/2.5/deed.en" TargetMode="External"/><Relationship Id="rId3" Type="http://schemas.openxmlformats.org/officeDocument/2006/relationships/hyperlink" Target="http://commons.wikimedia.org/wiki/File:Parnas_Fountain_in_Brno_-_Heracles_and_Cerberus.jpg" TargetMode="External"/><Relationship Id="rId7" Type="http://schemas.openxmlformats.org/officeDocument/2006/relationships/hyperlink" Target="http://commons.wikimedia.org/wiki/File:Atalanta_Lepautre_Louvre_MR1804.jpg" TargetMode="External"/><Relationship Id="rId12" Type="http://schemas.openxmlformats.org/officeDocument/2006/relationships/image" Target="../media/image6.png"/><Relationship Id="rId17" Type="http://schemas.openxmlformats.org/officeDocument/2006/relationships/image" Target="../media/image67.jpeg"/><Relationship Id="rId2" Type="http://schemas.openxmlformats.org/officeDocument/2006/relationships/notesSlide" Target="../notesSlides/notesSlide5.xml"/><Relationship Id="rId16" Type="http://schemas.openxmlformats.org/officeDocument/2006/relationships/image" Target="../media/image66.jpeg"/><Relationship Id="rId20"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hyperlink" Target="http://en.wikipedia.org/wiki/File:Guido_Reni_038.jpg" TargetMode="External"/><Relationship Id="rId11" Type="http://schemas.openxmlformats.org/officeDocument/2006/relationships/hyperlink" Target="http://creativecommons.org/licenses/by-sa/3.0/deed.en" TargetMode="External"/><Relationship Id="rId5" Type="http://schemas.openxmlformats.org/officeDocument/2006/relationships/hyperlink" Target="http://commons.wikimedia.org/wiki/File:Bauer_-_Hercules_Nessus_Deianira.jpg" TargetMode="External"/><Relationship Id="rId15" Type="http://schemas.openxmlformats.org/officeDocument/2006/relationships/image" Target="../media/image65.jpe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hyperlink" Target="http://en.wikipedia.org/wiki/File:Hercules_Fighting_Death_to_Save_Alcestis_by_Frederic_Lord_Leighton_(1869-71).png" TargetMode="External"/><Relationship Id="rId9" Type="http://schemas.openxmlformats.org/officeDocument/2006/relationships/hyperlink" Target="http://en.wikipedia.org/wiki/Public_domain" TargetMode="External"/><Relationship Id="rId14"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hyperlink" Target="http://commons.wikimedia.org/wiki/File:Meleager_and_Atlanta_and_the_Hunt_of_the_Calydonian_Boar_by_Peter_Paul_Rubens.jpg" TargetMode="External"/><Relationship Id="rId7" Type="http://schemas.openxmlformats.org/officeDocument/2006/relationships/image" Target="../media/image6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en.wikipedia.org/wiki/Public_domain" TargetMode="External"/><Relationship Id="rId4" Type="http://schemas.openxmlformats.org/officeDocument/2006/relationships/hyperlink" Target="http://commons.wikimedia.org/wiki/File:Guido_Reni_-_Atalanta_and_Hippomenes_-_WGA19271.jp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creativecommons.org/licenses/by-sa/2.0/" TargetMode="External"/><Relationship Id="rId7"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hyperlink" Target="http://creativecommons.org/licenses/by/2.0/" TargetMode="External"/><Relationship Id="rId5" Type="http://schemas.openxmlformats.org/officeDocument/2006/relationships/image" Target="../media/image10.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hyperlink" Target="http://creativecommons.org/licenses/by-sa/3.0/deed.en" TargetMode="External"/><Relationship Id="rId5" Type="http://schemas.openxmlformats.org/officeDocument/2006/relationships/image" Target="../media/image13.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ctrTitle"/>
          </p:nvPr>
        </p:nvSpPr>
        <p:spPr>
          <a:xfrm>
            <a:off x="685800" y="1484784"/>
            <a:ext cx="7772400" cy="1470025"/>
          </a:xfrm>
        </p:spPr>
        <p:txBody>
          <a:bodyPr/>
          <a:lstStyle/>
          <a:p>
            <a:pPr eaLnBrk="1" hangingPunct="1"/>
            <a:r>
              <a:rPr lang="en-US" altLang="zh-TW" dirty="0" smtClean="0">
                <a:solidFill>
                  <a:schemeClr val="bg1"/>
                </a:solidFill>
                <a:latin typeface="Times New Roman" pitchFamily="18" charset="0"/>
                <a:cs typeface="Times New Roman" pitchFamily="18" charset="0"/>
              </a:rPr>
              <a:t>Ch9</a:t>
            </a:r>
            <a:br>
              <a:rPr lang="en-US" altLang="zh-TW" dirty="0" smtClean="0">
                <a:solidFill>
                  <a:schemeClr val="bg1"/>
                </a:solidFill>
                <a:latin typeface="Times New Roman" pitchFamily="18" charset="0"/>
                <a:cs typeface="Times New Roman" pitchFamily="18" charset="0"/>
              </a:rPr>
            </a:br>
            <a:r>
              <a:rPr lang="en-US" altLang="zh-TW" dirty="0" smtClean="0">
                <a:solidFill>
                  <a:schemeClr val="bg1"/>
                </a:solidFill>
                <a:latin typeface="Times New Roman" pitchFamily="18" charset="0"/>
                <a:cs typeface="Times New Roman" pitchFamily="18" charset="0"/>
              </a:rPr>
              <a:t>The Great Heroes </a:t>
            </a:r>
            <a:br>
              <a:rPr lang="en-US" altLang="zh-TW" dirty="0" smtClean="0">
                <a:solidFill>
                  <a:schemeClr val="bg1"/>
                </a:solidFill>
                <a:latin typeface="Times New Roman" pitchFamily="18" charset="0"/>
                <a:cs typeface="Times New Roman" pitchFamily="18" charset="0"/>
              </a:rPr>
            </a:br>
            <a:r>
              <a:rPr lang="en-US" altLang="zh-TW" dirty="0" smtClean="0">
                <a:solidFill>
                  <a:schemeClr val="bg1"/>
                </a:solidFill>
                <a:latin typeface="Times New Roman" pitchFamily="18" charset="0"/>
                <a:cs typeface="Times New Roman" pitchFamily="18" charset="0"/>
              </a:rPr>
              <a:t>before the Trojan War</a:t>
            </a:r>
            <a:endParaRPr lang="zh-TW" altLang="en-US" dirty="0" smtClean="0">
              <a:solidFill>
                <a:schemeClr val="bg1"/>
              </a:solidFill>
              <a:latin typeface="Times New Roman" pitchFamily="18" charset="0"/>
              <a:cs typeface="Times New Roman" pitchFamily="18" charset="0"/>
            </a:endParaRPr>
          </a:p>
        </p:txBody>
      </p:sp>
      <p:sp>
        <p:nvSpPr>
          <p:cNvPr id="3" name="副標題 2"/>
          <p:cNvSpPr>
            <a:spLocks noGrp="1"/>
          </p:cNvSpPr>
          <p:nvPr>
            <p:ph type="subTitle" idx="1"/>
          </p:nvPr>
        </p:nvSpPr>
        <p:spPr>
          <a:xfrm>
            <a:off x="1371600" y="3260576"/>
            <a:ext cx="6400800" cy="1752600"/>
          </a:xfrm>
        </p:spPr>
        <p:txBody>
          <a:bodyPr rtlCol="0">
            <a:normAutofit/>
          </a:bodyPr>
          <a:lstStyle/>
          <a:p>
            <a:pPr eaLnBrk="1" fontAlgn="auto" hangingPunct="1">
              <a:spcAft>
                <a:spcPts val="0"/>
              </a:spcAft>
              <a:buFont typeface="Arial" pitchFamily="34" charset="0"/>
              <a:buNone/>
              <a:defRPr/>
            </a:pPr>
            <a:r>
              <a:rPr lang="en-US" altLang="zh-TW" dirty="0" smtClean="0">
                <a:latin typeface="Times New Roman" pitchFamily="18" charset="0"/>
                <a:cs typeface="Times New Roman" pitchFamily="18" charset="0"/>
              </a:rPr>
              <a:t>Hercules</a:t>
            </a:r>
            <a:endParaRPr lang="zh-TW" altLang="en-US" dirty="0" smtClean="0">
              <a:latin typeface="Times New Roman" pitchFamily="18" charset="0"/>
              <a:cs typeface="Times New Roman" pitchFamily="18" charset="0"/>
            </a:endParaRPr>
          </a:p>
        </p:txBody>
      </p:sp>
      <p:sp>
        <p:nvSpPr>
          <p:cNvPr id="4" name="標題 1"/>
          <p:cNvSpPr txBox="1">
            <a:spLocks/>
          </p:cNvSpPr>
          <p:nvPr/>
        </p:nvSpPr>
        <p:spPr bwMode="auto">
          <a:xfrm>
            <a:off x="1292349" y="32792"/>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4400" dirty="0">
                <a:solidFill>
                  <a:srgbClr val="FFC000"/>
                </a:solidFill>
                <a:latin typeface="Times New Roman" pitchFamily="18" charset="0"/>
                <a:cs typeface="Times New Roman" pitchFamily="18" charset="0"/>
              </a:rPr>
              <a:t>Greek and Roman Mythology</a:t>
            </a:r>
            <a:endParaRPr lang="zh-TW" altLang="en-US" sz="4400" dirty="0">
              <a:solidFill>
                <a:srgbClr val="FFC000"/>
              </a:solidFill>
              <a:latin typeface="Times New Roman" pitchFamily="18" charset="0"/>
              <a:cs typeface="Times New Roman" pitchFamily="18" charset="0"/>
            </a:endParaRPr>
          </a:p>
        </p:txBody>
      </p:sp>
      <p:sp>
        <p:nvSpPr>
          <p:cNvPr id="5" name="Text Box 4"/>
          <p:cNvSpPr txBox="1">
            <a:spLocks noChangeArrowheads="1"/>
          </p:cNvSpPr>
          <p:nvPr/>
        </p:nvSpPr>
        <p:spPr bwMode="auto">
          <a:xfrm>
            <a:off x="1403350" y="4076700"/>
            <a:ext cx="75707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r" eaLnBrk="1" hangingPunct="1">
              <a:defRPr/>
            </a:pPr>
            <a:r>
              <a:rPr lang="zh-TW" altLang="en-US" sz="2800" dirty="0" smtClean="0">
                <a:solidFill>
                  <a:srgbClr val="FFFF00"/>
                </a:solidFill>
                <a:latin typeface="Times New Roman" pitchFamily="18" charset="0"/>
                <a:ea typeface="+mn-ea"/>
                <a:cs typeface="Times New Roman" pitchFamily="18" charset="0"/>
              </a:rPr>
              <a:t>授課老師：簡士捷  副教授</a:t>
            </a:r>
            <a:endParaRPr lang="en-US" altLang="zh-TW" sz="2800" dirty="0" smtClean="0">
              <a:solidFill>
                <a:srgbClr val="FFFF00"/>
              </a:solidFill>
              <a:latin typeface="Times New Roman" pitchFamily="18" charset="0"/>
              <a:ea typeface="+mn-ea"/>
              <a:cs typeface="Times New Roman" pitchFamily="18" charset="0"/>
            </a:endParaRPr>
          </a:p>
          <a:p>
            <a:pPr algn="r" eaLnBrk="1" hangingPunct="1">
              <a:defRPr/>
            </a:pPr>
            <a:r>
              <a:rPr lang="en-US" altLang="zh-TW" sz="2800" dirty="0" err="1" smtClean="0">
                <a:solidFill>
                  <a:srgbClr val="FFFF00"/>
                </a:solidFill>
                <a:latin typeface="Times New Roman" pitchFamily="18" charset="0"/>
                <a:ea typeface="+mj-ea"/>
                <a:cs typeface="Times New Roman" pitchFamily="18" charset="0"/>
              </a:rPr>
              <a:t>Chien</a:t>
            </a:r>
            <a:r>
              <a:rPr lang="en-US" altLang="zh-TW" sz="2800" dirty="0" smtClean="0">
                <a:solidFill>
                  <a:srgbClr val="FFFF00"/>
                </a:solidFill>
                <a:latin typeface="Times New Roman" pitchFamily="18" charset="0"/>
                <a:ea typeface="+mj-ea"/>
                <a:cs typeface="Times New Roman" pitchFamily="18" charset="0"/>
              </a:rPr>
              <a:t>, Shih-</a:t>
            </a:r>
            <a:r>
              <a:rPr lang="en-US" altLang="zh-TW" sz="2800" dirty="0" err="1" smtClean="0">
                <a:solidFill>
                  <a:srgbClr val="FFFF00"/>
                </a:solidFill>
                <a:latin typeface="Times New Roman" pitchFamily="18" charset="0"/>
                <a:ea typeface="+mj-ea"/>
                <a:cs typeface="Times New Roman" pitchFamily="18" charset="0"/>
              </a:rPr>
              <a:t>Chieh</a:t>
            </a:r>
            <a:r>
              <a:rPr lang="zh-TW" altLang="en-US" sz="2800" dirty="0" smtClean="0">
                <a:solidFill>
                  <a:srgbClr val="FFFF00"/>
                </a:solidFill>
                <a:latin typeface="Times New Roman" pitchFamily="18" charset="0"/>
                <a:ea typeface="+mj-ea"/>
                <a:cs typeface="Times New Roman" pitchFamily="18" charset="0"/>
              </a:rPr>
              <a:t>  </a:t>
            </a:r>
            <a:r>
              <a:rPr lang="en-US" altLang="zh-TW" sz="2800" dirty="0" smtClean="0">
                <a:solidFill>
                  <a:srgbClr val="FFFF00"/>
                </a:solidFill>
                <a:latin typeface="Times New Roman" pitchFamily="18" charset="0"/>
                <a:ea typeface="+mj-ea"/>
                <a:cs typeface="Times New Roman" pitchFamily="18" charset="0"/>
              </a:rPr>
              <a:t>Associate Professor</a:t>
            </a:r>
          </a:p>
          <a:p>
            <a:pPr algn="r" eaLnBrk="1" hangingPunct="1">
              <a:defRPr/>
            </a:pPr>
            <a:r>
              <a:rPr lang="en-US" altLang="zh-TW" sz="2800">
                <a:solidFill>
                  <a:srgbClr val="FFFF00"/>
                </a:solidFill>
                <a:latin typeface="Times New Roman" pitchFamily="18" charset="0"/>
                <a:ea typeface="+mj-ea"/>
                <a:cs typeface="Times New Roman" pitchFamily="18" charset="0"/>
              </a:rPr>
              <a:t>National Taipei University of Business</a:t>
            </a:r>
            <a:endParaRPr lang="en-US" altLang="zh-TW" sz="2800" dirty="0">
              <a:solidFill>
                <a:srgbClr val="FFFF00"/>
              </a:solidFill>
              <a:latin typeface="Times New Roman" pitchFamily="18" charset="0"/>
              <a:ea typeface="+mj-ea"/>
              <a:cs typeface="Times New Roman" pitchFamily="18" charset="0"/>
            </a:endParaRPr>
          </a:p>
        </p:txBody>
      </p:sp>
      <p:grpSp>
        <p:nvGrpSpPr>
          <p:cNvPr id="6" name="群組 1"/>
          <p:cNvGrpSpPr>
            <a:grpSpLocks/>
          </p:cNvGrpSpPr>
          <p:nvPr/>
        </p:nvGrpSpPr>
        <p:grpSpPr bwMode="auto">
          <a:xfrm>
            <a:off x="1042988" y="5675313"/>
            <a:ext cx="6913562" cy="922337"/>
            <a:chOff x="516856" y="5915025"/>
            <a:chExt cx="6912767" cy="923330"/>
          </a:xfrm>
        </p:grpSpPr>
        <p:pic>
          <p:nvPicPr>
            <p:cNvPr id="7" name="Picture 5" descr="icon_by-nc-sa">
              <a:hlinkClick r:id="rId2"/>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856" y="6116761"/>
              <a:ext cx="1008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1619672" y="5915025"/>
              <a:ext cx="58099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spcBef>
                  <a:spcPct val="50000"/>
                </a:spcBef>
              </a:pPr>
              <a:r>
                <a:rPr lang="en-US" altLang="zh-TW" dirty="0">
                  <a:latin typeface="Times New Roman" pitchFamily="18" charset="0"/>
                  <a:cs typeface="Times New Roman" pitchFamily="18" charset="0"/>
                </a:rPr>
                <a:t>Unless noted, the course materials are licensed under Creative Commons </a:t>
              </a:r>
              <a:r>
                <a:rPr lang="en-US" altLang="zh-TW" b="1" dirty="0">
                  <a:latin typeface="Times New Roman" pitchFamily="18" charset="0"/>
                  <a:cs typeface="Times New Roman" pitchFamily="18" charset="0"/>
                  <a:hlinkClick r:id="rId4"/>
                </a:rPr>
                <a:t>Attribution-</a:t>
              </a:r>
              <a:r>
                <a:rPr lang="en-US" altLang="zh-TW" b="1" dirty="0" err="1">
                  <a:latin typeface="Times New Roman" pitchFamily="18" charset="0"/>
                  <a:cs typeface="Times New Roman" pitchFamily="18" charset="0"/>
                  <a:hlinkClick r:id="rId4"/>
                </a:rPr>
                <a:t>NonCommercial</a:t>
              </a:r>
              <a:r>
                <a:rPr lang="en-US" altLang="zh-TW" b="1" dirty="0">
                  <a:latin typeface="Times New Roman" pitchFamily="18" charset="0"/>
                  <a:cs typeface="Times New Roman" pitchFamily="18" charset="0"/>
                  <a:hlinkClick r:id="rId4"/>
                </a:rPr>
                <a:t>-</a:t>
              </a:r>
              <a:r>
                <a:rPr lang="en-US" altLang="zh-TW" b="1" dirty="0" err="1">
                  <a:latin typeface="Times New Roman" pitchFamily="18" charset="0"/>
                  <a:cs typeface="Times New Roman" pitchFamily="18" charset="0"/>
                  <a:hlinkClick r:id="rId4"/>
                </a:rPr>
                <a:t>ShareAlike</a:t>
              </a:r>
              <a:r>
                <a:rPr lang="en-US" altLang="zh-TW" b="1" dirty="0">
                  <a:latin typeface="Times New Roman" pitchFamily="18" charset="0"/>
                  <a:cs typeface="Times New Roman" pitchFamily="18" charset="0"/>
                  <a:hlinkClick r:id="rId4"/>
                </a:rPr>
                <a:t> 3.0 Taiwan </a:t>
              </a:r>
              <a:r>
                <a:rPr lang="en-US" altLang="zh-TW" b="1" dirty="0">
                  <a:latin typeface="Times New Roman" pitchFamily="18" charset="0"/>
                  <a:cs typeface="Times New Roman" pitchFamily="18" charset="0"/>
                </a:rPr>
                <a:t>(CC BY-NC-SA 3.0) </a:t>
              </a:r>
              <a:endParaRPr lang="en-US" altLang="zh-TW" dirty="0">
                <a:latin typeface="Times New Roman" pitchFamily="18" charset="0"/>
                <a:cs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p:cNvSpPr>
            <a:spLocks noGrp="1"/>
          </p:cNvSpPr>
          <p:nvPr>
            <p:ph type="title"/>
          </p:nvPr>
        </p:nvSpPr>
        <p:spPr/>
        <p:txBody>
          <a:bodyPr/>
          <a:lstStyle/>
          <a:p>
            <a:r>
              <a:rPr lang="en-US" altLang="zh-TW" sz="4000" b="1" dirty="0" smtClean="0">
                <a:solidFill>
                  <a:srgbClr val="FFFF00"/>
                </a:solidFill>
                <a:latin typeface="Times New Roman" pitchFamily="18" charset="0"/>
                <a:cs typeface="Times New Roman" pitchFamily="18" charset="0"/>
              </a:rPr>
              <a:t>Hercules destroying Hydra</a:t>
            </a:r>
            <a:endParaRPr lang="zh-TW" altLang="en-US" sz="4000" dirty="0" smtClean="0">
              <a:solidFill>
                <a:srgbClr val="FFFF00"/>
              </a:solidFill>
              <a:latin typeface="Times New Roman" pitchFamily="18" charset="0"/>
              <a:cs typeface="Times New Roman" pitchFamily="18" charset="0"/>
            </a:endParaRPr>
          </a:p>
        </p:txBody>
      </p:sp>
      <p:grpSp>
        <p:nvGrpSpPr>
          <p:cNvPr id="5" name="群組 4"/>
          <p:cNvGrpSpPr/>
          <p:nvPr/>
        </p:nvGrpSpPr>
        <p:grpSpPr>
          <a:xfrm>
            <a:off x="179512" y="2638785"/>
            <a:ext cx="5290200" cy="3274463"/>
            <a:chOff x="230110" y="2638785"/>
            <a:chExt cx="5290200" cy="3274463"/>
          </a:xfrm>
        </p:grpSpPr>
        <p:pic>
          <p:nvPicPr>
            <p:cNvPr id="2052" name="Picture 4" descr="File:Sala di Ercole Palazzo Vecchio n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10" y="2638785"/>
              <a:ext cx="4892416" cy="3253457"/>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101" descr="icon_by.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110" y="5661248"/>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948310" y="5445224"/>
              <a:ext cx="4572000" cy="461665"/>
            </a:xfrm>
            <a:prstGeom prst="rect">
              <a:avLst/>
            </a:prstGeom>
          </p:spPr>
          <p:txBody>
            <a:bodyPr>
              <a:spAutoFit/>
            </a:bodyPr>
            <a:lstStyle/>
            <a:p>
              <a:r>
                <a:rPr lang="en-US" altLang="zh-TW" sz="1200" dirty="0">
                  <a:solidFill>
                    <a:schemeClr val="bg1"/>
                  </a:solidFill>
                  <a:latin typeface="Times New Roman" panose="02020603050405020304" pitchFamily="18" charset="0"/>
                  <a:cs typeface="Times New Roman" panose="02020603050405020304" pitchFamily="18" charset="0"/>
                </a:rPr>
                <a:t>Wikipedia Giorgio Vasari (1511–1574</a:t>
              </a:r>
              <a:r>
                <a:rPr lang="en-US" altLang="zh-TW" sz="1200" dirty="0" smtClean="0">
                  <a:solidFill>
                    <a:schemeClr val="bg1"/>
                  </a:solidFill>
                  <a:latin typeface="Times New Roman" panose="02020603050405020304" pitchFamily="18" charset="0"/>
                  <a:cs typeface="Times New Roman" panose="02020603050405020304" pitchFamily="18" charset="0"/>
                </a:rPr>
                <a:t>)/</a:t>
              </a:r>
            </a:p>
            <a:p>
              <a:r>
                <a:rPr lang="en-US" altLang="zh-TW" sz="1200" dirty="0" smtClean="0">
                  <a:solidFill>
                    <a:schemeClr val="bg1"/>
                  </a:solidFill>
                  <a:latin typeface="Times New Roman" panose="02020603050405020304" pitchFamily="18" charset="0"/>
                  <a:cs typeface="Times New Roman" panose="02020603050405020304" pitchFamily="18" charset="0"/>
                </a:rPr>
                <a:t>Photographer </a:t>
              </a:r>
              <a:r>
                <a:rPr lang="en-US" altLang="zh-TW" sz="1200" dirty="0">
                  <a:solidFill>
                    <a:schemeClr val="bg1"/>
                  </a:solidFill>
                  <a:latin typeface="Times New Roman" panose="02020603050405020304" pitchFamily="18" charset="0"/>
                  <a:cs typeface="Times New Roman" panose="02020603050405020304" pitchFamily="18" charset="0"/>
                </a:rPr>
                <a:t>: Marie-</a:t>
              </a:r>
              <a:r>
                <a:rPr lang="en-US" altLang="zh-TW" sz="1200" dirty="0" err="1">
                  <a:solidFill>
                    <a:schemeClr val="bg1"/>
                  </a:solidFill>
                  <a:latin typeface="Times New Roman" panose="02020603050405020304" pitchFamily="18" charset="0"/>
                  <a:cs typeface="Times New Roman" panose="02020603050405020304" pitchFamily="18" charset="0"/>
                </a:rPr>
                <a:t>Lan</a:t>
              </a:r>
              <a:r>
                <a:rPr lang="en-US" altLang="zh-TW" sz="1200" dirty="0">
                  <a:solidFill>
                    <a:schemeClr val="bg1"/>
                  </a:solidFill>
                  <a:latin typeface="Times New Roman" panose="02020603050405020304" pitchFamily="18" charset="0"/>
                  <a:cs typeface="Times New Roman" panose="02020603050405020304" pitchFamily="18" charset="0"/>
                </a:rPr>
                <a:t> Nguyen</a:t>
              </a:r>
            </a:p>
          </p:txBody>
        </p:sp>
      </p:grpSp>
      <p:grpSp>
        <p:nvGrpSpPr>
          <p:cNvPr id="6" name="群組 5"/>
          <p:cNvGrpSpPr/>
          <p:nvPr/>
        </p:nvGrpSpPr>
        <p:grpSpPr>
          <a:xfrm>
            <a:off x="5220072" y="1844824"/>
            <a:ext cx="3774498" cy="4841380"/>
            <a:chOff x="5277427" y="1844824"/>
            <a:chExt cx="3774498" cy="4841380"/>
          </a:xfrm>
        </p:grpSpPr>
        <p:pic>
          <p:nvPicPr>
            <p:cNvPr id="2050" name="Picture 2" descr="File:Hercules and the Hydra - Antonio del Pollaiol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7427" y="1844824"/>
              <a:ext cx="3774498" cy="48413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50" descr="Wiki publicDomain">
              <a:hlinkClick r:id="rId6"/>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77427" y="6307631"/>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p:cNvSpPr>
            <a:spLocks noGrp="1"/>
          </p:cNvSpPr>
          <p:nvPr>
            <p:ph type="title"/>
          </p:nvPr>
        </p:nvSpPr>
        <p:spPr>
          <a:xfrm>
            <a:off x="0" y="274638"/>
            <a:ext cx="9144000" cy="1143000"/>
          </a:xfrm>
        </p:spPr>
        <p:txBody>
          <a:bodyPr/>
          <a:lstStyle/>
          <a:p>
            <a:r>
              <a:rPr lang="en-US" altLang="zh-TW" sz="4000" dirty="0" smtClean="0">
                <a:solidFill>
                  <a:schemeClr val="bg1"/>
                </a:solidFill>
                <a:latin typeface="Times New Roman" pitchFamily="18" charset="0"/>
                <a:cs typeface="Times New Roman" pitchFamily="18" charset="0"/>
              </a:rPr>
              <a:t>3. </a:t>
            </a:r>
            <a:r>
              <a:rPr lang="en-US" altLang="zh-TW" sz="4000" b="1" dirty="0" smtClean="0">
                <a:solidFill>
                  <a:schemeClr val="bg1"/>
                </a:solidFill>
                <a:latin typeface="Times New Roman" pitchFamily="18" charset="0"/>
                <a:cs typeface="Times New Roman" pitchFamily="18" charset="0"/>
              </a:rPr>
              <a:t>To capture the </a:t>
            </a:r>
            <a:r>
              <a:rPr lang="en-US" altLang="zh-TW" sz="4000" b="1" dirty="0" err="1" smtClean="0">
                <a:solidFill>
                  <a:schemeClr val="bg1"/>
                </a:solidFill>
                <a:latin typeface="Times New Roman" pitchFamily="18" charset="0"/>
                <a:cs typeface="Times New Roman" pitchFamily="18" charset="0"/>
              </a:rPr>
              <a:t>Ceryneian</a:t>
            </a:r>
            <a:r>
              <a:rPr lang="en-US" altLang="zh-TW" sz="4000" b="1" dirty="0" smtClean="0">
                <a:solidFill>
                  <a:schemeClr val="bg1"/>
                </a:solidFill>
                <a:latin typeface="Times New Roman" pitchFamily="18" charset="0"/>
                <a:cs typeface="Times New Roman" pitchFamily="18" charset="0"/>
              </a:rPr>
              <a:t> Hind alive</a:t>
            </a:r>
            <a:endParaRPr lang="zh-TW" altLang="en-US" sz="4000" dirty="0" smtClean="0">
              <a:latin typeface="Times New Roman" pitchFamily="18" charset="0"/>
              <a:cs typeface="Times New Roman" pitchFamily="18" charset="0"/>
            </a:endParaRPr>
          </a:p>
        </p:txBody>
      </p:sp>
      <p:sp>
        <p:nvSpPr>
          <p:cNvPr id="12291" name="內容版面配置區 2"/>
          <p:cNvSpPr>
            <a:spLocks noGrp="1"/>
          </p:cNvSpPr>
          <p:nvPr>
            <p:ph idx="1"/>
          </p:nvPr>
        </p:nvSpPr>
        <p:spPr/>
        <p:txBody>
          <a:bodyPr/>
          <a:lstStyle/>
          <a:p>
            <a:r>
              <a:rPr lang="en-US" altLang="zh-TW" dirty="0" smtClean="0">
                <a:solidFill>
                  <a:schemeClr val="bg1"/>
                </a:solidFill>
                <a:latin typeface="Times New Roman" pitchFamily="18" charset="0"/>
                <a:cs typeface="Times New Roman" pitchFamily="18" charset="0"/>
              </a:rPr>
              <a:t>To bring back alive a stag with horns of gold.</a:t>
            </a:r>
          </a:p>
          <a:p>
            <a:r>
              <a:rPr lang="en-US" altLang="zh-TW" dirty="0" smtClean="0">
                <a:solidFill>
                  <a:schemeClr val="bg1"/>
                </a:solidFill>
                <a:latin typeface="Times New Roman" pitchFamily="18" charset="0"/>
                <a:cs typeface="Times New Roman" pitchFamily="18" charset="0"/>
              </a:rPr>
              <a:t>This animal was sacred to Artemis.</a:t>
            </a:r>
            <a:endParaRPr lang="zh-TW" altLang="en-US" dirty="0" smtClean="0">
              <a:solidFill>
                <a:schemeClr val="bg1"/>
              </a:solidFill>
              <a:latin typeface="Times New Roman" pitchFamily="18" charset="0"/>
              <a:cs typeface="Times New Roman" pitchFamily="18" charset="0"/>
            </a:endParaRPr>
          </a:p>
        </p:txBody>
      </p:sp>
      <p:grpSp>
        <p:nvGrpSpPr>
          <p:cNvPr id="4" name="群組 3"/>
          <p:cNvGrpSpPr/>
          <p:nvPr/>
        </p:nvGrpSpPr>
        <p:grpSpPr>
          <a:xfrm>
            <a:off x="2108840" y="2991369"/>
            <a:ext cx="5546656" cy="3628060"/>
            <a:chOff x="2108840" y="2991369"/>
            <a:chExt cx="5546656" cy="3628060"/>
          </a:xfrm>
        </p:grpSpPr>
        <p:pic>
          <p:nvPicPr>
            <p:cNvPr id="3074" name="Picture 2" descr="File:AdolfSchmidt Herkules besiegt die goldbekrönte Hirschku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991369"/>
              <a:ext cx="5531768" cy="3609479"/>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103" descr="icon_by-sa.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08840" y="6354930"/>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841928" y="6342430"/>
              <a:ext cx="1295804"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Wikipedia ONAR</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p:txBody>
          <a:bodyPr/>
          <a:lstStyle/>
          <a:p>
            <a:r>
              <a:rPr lang="en-US" altLang="zh-TW" dirty="0" smtClean="0">
                <a:solidFill>
                  <a:schemeClr val="bg1"/>
                </a:solidFill>
                <a:latin typeface="Times New Roman" pitchFamily="18" charset="0"/>
                <a:cs typeface="Times New Roman" pitchFamily="18" charset="0"/>
              </a:rPr>
              <a:t>4. </a:t>
            </a:r>
            <a:r>
              <a:rPr lang="en-US" altLang="zh-TW" b="1" dirty="0" smtClean="0">
                <a:solidFill>
                  <a:schemeClr val="bg1"/>
                </a:solidFill>
                <a:latin typeface="Times New Roman" pitchFamily="18" charset="0"/>
                <a:cs typeface="Times New Roman" pitchFamily="18" charset="0"/>
              </a:rPr>
              <a:t>To trap the </a:t>
            </a:r>
            <a:r>
              <a:rPr lang="en-US" altLang="zh-TW" b="1" dirty="0" err="1" smtClean="0">
                <a:solidFill>
                  <a:schemeClr val="bg1"/>
                </a:solidFill>
                <a:latin typeface="Times New Roman" pitchFamily="18" charset="0"/>
                <a:cs typeface="Times New Roman" pitchFamily="18" charset="0"/>
              </a:rPr>
              <a:t>Erymanthian</a:t>
            </a:r>
            <a:r>
              <a:rPr lang="en-US" altLang="zh-TW" b="1" dirty="0" smtClean="0">
                <a:solidFill>
                  <a:schemeClr val="bg1"/>
                </a:solidFill>
                <a:latin typeface="Times New Roman" pitchFamily="18" charset="0"/>
                <a:cs typeface="Times New Roman" pitchFamily="18" charset="0"/>
              </a:rPr>
              <a:t> boar</a:t>
            </a:r>
            <a:endParaRPr lang="zh-TW" altLang="en-US" dirty="0" smtClean="0">
              <a:solidFill>
                <a:schemeClr val="bg1"/>
              </a:solidFill>
              <a:latin typeface="Times New Roman" pitchFamily="18" charset="0"/>
              <a:cs typeface="Times New Roman" pitchFamily="18" charset="0"/>
            </a:endParaRPr>
          </a:p>
        </p:txBody>
      </p:sp>
      <p:grpSp>
        <p:nvGrpSpPr>
          <p:cNvPr id="2" name="群組 1"/>
          <p:cNvGrpSpPr/>
          <p:nvPr/>
        </p:nvGrpSpPr>
        <p:grpSpPr>
          <a:xfrm>
            <a:off x="286207" y="1432265"/>
            <a:ext cx="4176464" cy="5124496"/>
            <a:chOff x="286207" y="1432265"/>
            <a:chExt cx="4176464" cy="5124496"/>
          </a:xfrm>
        </p:grpSpPr>
        <p:pic>
          <p:nvPicPr>
            <p:cNvPr id="5124" name="Picture 4" descr="File:Lucas Cranach d.Ä. - Herkules und der Erimanthische Eber (Herzog Anton Ulrich-Muse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07" y="1432265"/>
              <a:ext cx="4176464" cy="51244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0" descr="Wiki publicDomain">
              <a:hlinkClick r:id="rId4"/>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293" y="6193694"/>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群組 5"/>
          <p:cNvGrpSpPr/>
          <p:nvPr/>
        </p:nvGrpSpPr>
        <p:grpSpPr>
          <a:xfrm>
            <a:off x="4651277" y="1432265"/>
            <a:ext cx="3814164" cy="5152290"/>
            <a:chOff x="4651277" y="1432265"/>
            <a:chExt cx="3814164" cy="5152290"/>
          </a:xfrm>
        </p:grpSpPr>
        <p:pic>
          <p:nvPicPr>
            <p:cNvPr id="5126" name="Picture 6" descr="File:Tuaillon, Herkules und Eber, Berlin Luetzowplat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0439" y="1432265"/>
              <a:ext cx="3805002" cy="5121791"/>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103" descr="icon_by-sa.tiff">
              <a:hlinkClick r:id="rId7"/>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51277" y="6332555"/>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376183" y="6306592"/>
              <a:ext cx="1978683"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Wikipedia </a:t>
              </a:r>
              <a:r>
                <a:rPr lang="fr-FR" altLang="zh-TW" sz="1200" dirty="0">
                  <a:solidFill>
                    <a:schemeClr val="dk1"/>
                  </a:solidFill>
                  <a:latin typeface="Times New Roman" panose="02020603050405020304" pitchFamily="18" charset="0"/>
                  <a:cs typeface="Times New Roman" panose="02020603050405020304" pitchFamily="18" charset="0"/>
                </a:rPr>
                <a:t>Manfred Brückels</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p:txBody>
          <a:bodyPr/>
          <a:lstStyle/>
          <a:p>
            <a:r>
              <a:rPr lang="en-US" altLang="zh-TW" dirty="0" smtClean="0">
                <a:solidFill>
                  <a:schemeClr val="bg1"/>
                </a:solidFill>
                <a:latin typeface="Times New Roman" pitchFamily="18" charset="0"/>
                <a:cs typeface="Times New Roman" pitchFamily="18" charset="0"/>
              </a:rPr>
              <a:t>5. </a:t>
            </a:r>
            <a:r>
              <a:rPr lang="en-US" altLang="zh-TW" b="1" dirty="0" smtClean="0">
                <a:solidFill>
                  <a:schemeClr val="bg1"/>
                </a:solidFill>
                <a:latin typeface="Times New Roman" pitchFamily="18" charset="0"/>
                <a:cs typeface="Times New Roman" pitchFamily="18" charset="0"/>
              </a:rPr>
              <a:t>To clean the Augean stables</a:t>
            </a:r>
            <a:endParaRPr lang="zh-TW" altLang="en-US" dirty="0" smtClean="0">
              <a:solidFill>
                <a:schemeClr val="bg1"/>
              </a:solidFill>
              <a:latin typeface="Times New Roman" pitchFamily="18" charset="0"/>
              <a:cs typeface="Times New Roman" pitchFamily="18" charset="0"/>
            </a:endParaRPr>
          </a:p>
        </p:txBody>
      </p:sp>
      <p:sp>
        <p:nvSpPr>
          <p:cNvPr id="14339" name="內容版面配置區 2"/>
          <p:cNvSpPr>
            <a:spLocks noGrp="1"/>
          </p:cNvSpPr>
          <p:nvPr>
            <p:ph idx="1"/>
          </p:nvPr>
        </p:nvSpPr>
        <p:spPr/>
        <p:txBody>
          <a:bodyPr/>
          <a:lstStyle/>
          <a:p>
            <a:r>
              <a:rPr lang="en-US" altLang="zh-TW" dirty="0" err="1" smtClean="0">
                <a:solidFill>
                  <a:schemeClr val="bg1"/>
                </a:solidFill>
                <a:latin typeface="Times New Roman" pitchFamily="18" charset="0"/>
                <a:cs typeface="Times New Roman" pitchFamily="18" charset="0"/>
              </a:rPr>
              <a:t>Augeas</a:t>
            </a:r>
            <a:r>
              <a:rPr lang="en-US" altLang="zh-TW" dirty="0" smtClean="0">
                <a:solidFill>
                  <a:schemeClr val="bg1"/>
                </a:solidFill>
                <a:latin typeface="Times New Roman" pitchFamily="18" charset="0"/>
                <a:cs typeface="Times New Roman" pitchFamily="18" charset="0"/>
              </a:rPr>
              <a:t> was king of Elis. His stables, which had gone unclean for over 30 years, contained over a thousand cattle. The task was that Hercules had to clean the stables in one day. Hercules went to </a:t>
            </a:r>
            <a:r>
              <a:rPr lang="en-US" altLang="zh-TW" dirty="0" err="1" smtClean="0">
                <a:solidFill>
                  <a:schemeClr val="bg1"/>
                </a:solidFill>
                <a:latin typeface="Times New Roman" pitchFamily="18" charset="0"/>
                <a:cs typeface="Times New Roman" pitchFamily="18" charset="0"/>
              </a:rPr>
              <a:t>Augeas</a:t>
            </a:r>
            <a:r>
              <a:rPr lang="en-US" altLang="zh-TW" dirty="0" smtClean="0">
                <a:solidFill>
                  <a:schemeClr val="bg1"/>
                </a:solidFill>
                <a:latin typeface="Times New Roman" pitchFamily="18" charset="0"/>
                <a:cs typeface="Times New Roman" pitchFamily="18" charset="0"/>
              </a:rPr>
              <a:t> and told him that he would clean the stables if Hercules could get a tenth of the cattle. </a:t>
            </a:r>
            <a:r>
              <a:rPr lang="en-US" altLang="zh-TW" dirty="0" err="1" smtClean="0">
                <a:solidFill>
                  <a:schemeClr val="bg1"/>
                </a:solidFill>
                <a:latin typeface="Times New Roman" pitchFamily="18" charset="0"/>
                <a:cs typeface="Times New Roman" pitchFamily="18" charset="0"/>
              </a:rPr>
              <a:t>Augeas</a:t>
            </a:r>
            <a:r>
              <a:rPr lang="en-US" altLang="zh-TW" dirty="0" smtClean="0">
                <a:solidFill>
                  <a:schemeClr val="bg1"/>
                </a:solidFill>
                <a:latin typeface="Times New Roman" pitchFamily="18" charset="0"/>
                <a:cs typeface="Times New Roman" pitchFamily="18" charset="0"/>
              </a:rPr>
              <a:t> was surprised but agreed. </a:t>
            </a:r>
            <a:endParaRPr lang="zh-TW" altLang="en-US" dirty="0" smtClean="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內容版面配置區 2"/>
          <p:cNvSpPr>
            <a:spLocks noGrp="1"/>
          </p:cNvSpPr>
          <p:nvPr>
            <p:ph idx="1"/>
          </p:nvPr>
        </p:nvSpPr>
        <p:spPr>
          <a:xfrm>
            <a:off x="468313" y="260350"/>
            <a:ext cx="8229600" cy="4525963"/>
          </a:xfrm>
        </p:spPr>
        <p:txBody>
          <a:bodyPr/>
          <a:lstStyle/>
          <a:p>
            <a:r>
              <a:rPr lang="en-US" altLang="zh-TW" dirty="0" smtClean="0">
                <a:solidFill>
                  <a:schemeClr val="bg1"/>
                </a:solidFill>
                <a:latin typeface="Times New Roman" pitchFamily="18" charset="0"/>
                <a:cs typeface="Times New Roman" pitchFamily="18" charset="0"/>
              </a:rPr>
              <a:t>To have proof, Hercules brought </a:t>
            </a:r>
            <a:r>
              <a:rPr lang="en-US" altLang="zh-TW" dirty="0" err="1" smtClean="0">
                <a:solidFill>
                  <a:schemeClr val="bg1"/>
                </a:solidFill>
                <a:latin typeface="Times New Roman" pitchFamily="18" charset="0"/>
                <a:cs typeface="Times New Roman" pitchFamily="18" charset="0"/>
              </a:rPr>
              <a:t>Augeas's</a:t>
            </a:r>
            <a:r>
              <a:rPr lang="en-US" altLang="zh-TW" dirty="0" smtClean="0">
                <a:solidFill>
                  <a:schemeClr val="bg1"/>
                </a:solidFill>
                <a:latin typeface="Times New Roman" pitchFamily="18" charset="0"/>
                <a:cs typeface="Times New Roman" pitchFamily="18" charset="0"/>
              </a:rPr>
              <a:t> son with him. He then made two big holes in the walls of the stables that were opposite to each other. Hercules then cleaned the stables by rerouting rivers into the stables. The labor was done.</a:t>
            </a:r>
            <a:endParaRPr lang="zh-TW" altLang="en-US" dirty="0" smtClean="0">
              <a:latin typeface="Times New Roman" pitchFamily="18" charset="0"/>
              <a:cs typeface="Times New Roman" pitchFamily="18" charset="0"/>
            </a:endParaRPr>
          </a:p>
        </p:txBody>
      </p:sp>
      <p:grpSp>
        <p:nvGrpSpPr>
          <p:cNvPr id="5" name="群組 4"/>
          <p:cNvGrpSpPr/>
          <p:nvPr/>
        </p:nvGrpSpPr>
        <p:grpSpPr>
          <a:xfrm>
            <a:off x="157070" y="3445401"/>
            <a:ext cx="4186805" cy="3269748"/>
            <a:chOff x="157070" y="3445401"/>
            <a:chExt cx="4186805" cy="3269748"/>
          </a:xfrm>
        </p:grpSpPr>
        <p:pic>
          <p:nvPicPr>
            <p:cNvPr id="6148" name="Picture 4" descr="File:Mosaico Trabajos Hércules (M.A.N. Madrid) 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70" y="3445401"/>
              <a:ext cx="4186805" cy="3269748"/>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103" descr="icon_by-sa.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284" y="6417360"/>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927006" y="6392361"/>
              <a:ext cx="2276842"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Wikipedia Luis </a:t>
              </a:r>
              <a:r>
                <a:rPr lang="en-US" altLang="zh-TW" sz="1200" dirty="0" err="1">
                  <a:solidFill>
                    <a:schemeClr val="dk1"/>
                  </a:solidFill>
                  <a:latin typeface="Times New Roman" panose="02020603050405020304" pitchFamily="18" charset="0"/>
                  <a:cs typeface="Times New Roman" panose="02020603050405020304" pitchFamily="18" charset="0"/>
                </a:rPr>
                <a:t>García</a:t>
              </a:r>
              <a:r>
                <a:rPr lang="en-US" altLang="zh-TW" sz="1200" dirty="0">
                  <a:solidFill>
                    <a:schemeClr val="dk1"/>
                  </a:solidFill>
                  <a:latin typeface="Times New Roman" panose="02020603050405020304" pitchFamily="18" charset="0"/>
                  <a:cs typeface="Times New Roman" panose="02020603050405020304" pitchFamily="18" charset="0"/>
                </a:rPr>
                <a:t> (</a:t>
              </a:r>
              <a:r>
                <a:rPr lang="en-US" altLang="zh-TW" sz="1200" dirty="0" err="1">
                  <a:solidFill>
                    <a:schemeClr val="dk1"/>
                  </a:solidFill>
                  <a:latin typeface="Times New Roman" panose="02020603050405020304" pitchFamily="18" charset="0"/>
                  <a:cs typeface="Times New Roman" panose="02020603050405020304" pitchFamily="18" charset="0"/>
                </a:rPr>
                <a:t>Zaqarbal</a:t>
              </a:r>
              <a:r>
                <a:rPr lang="en-US" altLang="zh-TW" sz="1200" dirty="0">
                  <a:solidFill>
                    <a:schemeClr val="dk1"/>
                  </a:solidFill>
                  <a:latin typeface="Times New Roman" panose="02020603050405020304" pitchFamily="18" charset="0"/>
                  <a:cs typeface="Times New Roman" panose="02020603050405020304" pitchFamily="18" charset="0"/>
                </a:rPr>
                <a:t>)</a:t>
              </a:r>
            </a:p>
          </p:txBody>
        </p:sp>
      </p:grpSp>
      <p:grpSp>
        <p:nvGrpSpPr>
          <p:cNvPr id="6" name="群組 5"/>
          <p:cNvGrpSpPr/>
          <p:nvPr/>
        </p:nvGrpSpPr>
        <p:grpSpPr>
          <a:xfrm>
            <a:off x="4499992" y="2846454"/>
            <a:ext cx="4346848" cy="3877087"/>
            <a:chOff x="4499992" y="2846454"/>
            <a:chExt cx="4346848" cy="3877087"/>
          </a:xfrm>
        </p:grpSpPr>
        <p:pic>
          <p:nvPicPr>
            <p:cNvPr id="6146" name="Picture 2" descr="File:Augean stabl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2846454"/>
              <a:ext cx="4346848" cy="38686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50" descr="Wiki publicDomain">
              <a:hlinkClick r:id="rId6"/>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99992" y="6363178"/>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a:xfrm>
            <a:off x="179512" y="260648"/>
            <a:ext cx="8964488" cy="1143000"/>
          </a:xfrm>
        </p:spPr>
        <p:txBody>
          <a:bodyPr/>
          <a:lstStyle/>
          <a:p>
            <a:r>
              <a:rPr lang="en-US" altLang="zh-TW" sz="4000" dirty="0" smtClean="0">
                <a:solidFill>
                  <a:schemeClr val="bg1"/>
                </a:solidFill>
                <a:latin typeface="Times New Roman" pitchFamily="18" charset="0"/>
                <a:cs typeface="Times New Roman" pitchFamily="18" charset="0"/>
              </a:rPr>
              <a:t>6. </a:t>
            </a:r>
            <a:r>
              <a:rPr lang="en-US" altLang="zh-TW" sz="4000" b="1" dirty="0" smtClean="0">
                <a:solidFill>
                  <a:schemeClr val="bg1"/>
                </a:solidFill>
                <a:latin typeface="Times New Roman" pitchFamily="18" charset="0"/>
                <a:cs typeface="Times New Roman" pitchFamily="18" charset="0"/>
              </a:rPr>
              <a:t>To butcher of the </a:t>
            </a:r>
            <a:r>
              <a:rPr lang="en-US" altLang="zh-TW" sz="4000" b="1" dirty="0" err="1" smtClean="0">
                <a:solidFill>
                  <a:schemeClr val="bg1"/>
                </a:solidFill>
                <a:latin typeface="Times New Roman" pitchFamily="18" charset="0"/>
                <a:cs typeface="Times New Roman" pitchFamily="18" charset="0"/>
              </a:rPr>
              <a:t>Stymphalian</a:t>
            </a:r>
            <a:r>
              <a:rPr lang="en-US" altLang="zh-TW" sz="4000" b="1" dirty="0" smtClean="0">
                <a:solidFill>
                  <a:schemeClr val="bg1"/>
                </a:solidFill>
                <a:latin typeface="Times New Roman" pitchFamily="18" charset="0"/>
                <a:cs typeface="Times New Roman" pitchFamily="18" charset="0"/>
              </a:rPr>
              <a:t> birds</a:t>
            </a:r>
            <a:endParaRPr lang="zh-TW" altLang="en-US" sz="4000" dirty="0" smtClean="0">
              <a:solidFill>
                <a:schemeClr val="bg1"/>
              </a:solidFill>
              <a:latin typeface="Times New Roman" pitchFamily="18" charset="0"/>
              <a:cs typeface="Times New Roman" pitchFamily="18" charset="0"/>
            </a:endParaRPr>
          </a:p>
        </p:txBody>
      </p:sp>
      <p:sp>
        <p:nvSpPr>
          <p:cNvPr id="16387" name="內容版面配置區 2"/>
          <p:cNvSpPr>
            <a:spLocks noGrp="1"/>
          </p:cNvSpPr>
          <p:nvPr>
            <p:ph idx="1"/>
          </p:nvPr>
        </p:nvSpPr>
        <p:spPr>
          <a:xfrm>
            <a:off x="395288" y="1412875"/>
            <a:ext cx="4608512" cy="4968875"/>
          </a:xfrm>
        </p:spPr>
        <p:txBody>
          <a:bodyPr/>
          <a:lstStyle/>
          <a:p>
            <a:r>
              <a:rPr lang="en-US" altLang="zh-TW" dirty="0" smtClean="0">
                <a:solidFill>
                  <a:schemeClr val="bg1"/>
                </a:solidFill>
                <a:latin typeface="Times New Roman" pitchFamily="18" charset="0"/>
                <a:cs typeface="Times New Roman" pitchFamily="18" charset="0"/>
              </a:rPr>
              <a:t>Athena gave Heracles bells which Hephaestus had made especially for the occasion. Heracles shook the bells and frightened the birds into the air. Heracles then shot many of them with his arrows.</a:t>
            </a:r>
            <a:endParaRPr lang="zh-TW" altLang="en-US" dirty="0" smtClean="0">
              <a:solidFill>
                <a:schemeClr val="bg1"/>
              </a:solidFill>
              <a:latin typeface="Times New Roman" pitchFamily="18" charset="0"/>
              <a:cs typeface="Times New Roman" pitchFamily="18" charset="0"/>
            </a:endParaRPr>
          </a:p>
        </p:txBody>
      </p:sp>
      <p:grpSp>
        <p:nvGrpSpPr>
          <p:cNvPr id="3" name="群組 2"/>
          <p:cNvGrpSpPr/>
          <p:nvPr/>
        </p:nvGrpSpPr>
        <p:grpSpPr>
          <a:xfrm>
            <a:off x="4957050" y="2060848"/>
            <a:ext cx="3971048" cy="3122712"/>
            <a:chOff x="4957050" y="2060848"/>
            <a:chExt cx="3971048" cy="3122712"/>
          </a:xfrm>
        </p:grpSpPr>
        <p:pic>
          <p:nvPicPr>
            <p:cNvPr id="5122" name="Picture 2" descr="File:1500 Duerer Herkules im Kampf gegen die stymphalischen Voegel anagor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7050" y="2060848"/>
              <a:ext cx="3971048" cy="31227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3800" y="482319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p:txBody>
          <a:bodyPr/>
          <a:lstStyle/>
          <a:p>
            <a:r>
              <a:rPr lang="en-US" altLang="zh-TW" dirty="0" smtClean="0">
                <a:solidFill>
                  <a:schemeClr val="bg1"/>
                </a:solidFill>
                <a:latin typeface="Times New Roman" pitchFamily="18" charset="0"/>
                <a:cs typeface="Times New Roman" pitchFamily="18" charset="0"/>
              </a:rPr>
              <a:t>7. </a:t>
            </a:r>
            <a:r>
              <a:rPr lang="en-US" altLang="zh-TW" b="1" dirty="0" smtClean="0">
                <a:solidFill>
                  <a:schemeClr val="bg1"/>
                </a:solidFill>
                <a:latin typeface="Times New Roman" pitchFamily="18" charset="0"/>
                <a:cs typeface="Times New Roman" pitchFamily="18" charset="0"/>
              </a:rPr>
              <a:t>To capture the Cretan bull</a:t>
            </a:r>
            <a:endParaRPr lang="zh-TW" altLang="en-US" dirty="0" smtClean="0">
              <a:solidFill>
                <a:schemeClr val="bg1"/>
              </a:solidFill>
              <a:latin typeface="Times New Roman" pitchFamily="18" charset="0"/>
              <a:cs typeface="Times New Roman" pitchFamily="18" charset="0"/>
            </a:endParaRPr>
          </a:p>
        </p:txBody>
      </p:sp>
      <p:sp>
        <p:nvSpPr>
          <p:cNvPr id="17411" name="內容版面配置區 2"/>
          <p:cNvSpPr>
            <a:spLocks noGrp="1"/>
          </p:cNvSpPr>
          <p:nvPr>
            <p:ph idx="1"/>
          </p:nvPr>
        </p:nvSpPr>
        <p:spPr/>
        <p:txBody>
          <a:bodyPr/>
          <a:lstStyle/>
          <a:p>
            <a:r>
              <a:rPr lang="en-US" altLang="zh-TW" dirty="0" smtClean="0">
                <a:solidFill>
                  <a:schemeClr val="bg1"/>
                </a:solidFill>
                <a:latin typeface="Times New Roman" pitchFamily="18" charset="0"/>
                <a:cs typeface="Times New Roman" pitchFamily="18" charset="0"/>
              </a:rPr>
              <a:t>To go to Crete and fetch from there a beautiful savage bull that Poseidon had given to </a:t>
            </a:r>
            <a:r>
              <a:rPr lang="en-US" altLang="zh-TW" dirty="0" err="1" smtClean="0">
                <a:solidFill>
                  <a:schemeClr val="bg1"/>
                </a:solidFill>
                <a:latin typeface="Times New Roman" pitchFamily="18" charset="0"/>
                <a:cs typeface="Times New Roman" pitchFamily="18" charset="0"/>
              </a:rPr>
              <a:t>Minos</a:t>
            </a:r>
            <a:r>
              <a:rPr lang="en-US" altLang="zh-TW" dirty="0" smtClean="0">
                <a:solidFill>
                  <a:schemeClr val="bg1"/>
                </a:solidFill>
                <a:latin typeface="Times New Roman" pitchFamily="18" charset="0"/>
                <a:cs typeface="Times New Roman" pitchFamily="18" charset="0"/>
              </a:rPr>
              <a:t>.</a:t>
            </a:r>
            <a:endParaRPr lang="zh-TW" altLang="en-US" dirty="0" smtClean="0">
              <a:solidFill>
                <a:schemeClr val="bg1"/>
              </a:solidFill>
              <a:latin typeface="Times New Roman" pitchFamily="18" charset="0"/>
              <a:cs typeface="Times New Roman" pitchFamily="18" charset="0"/>
            </a:endParaRPr>
          </a:p>
        </p:txBody>
      </p:sp>
      <p:grpSp>
        <p:nvGrpSpPr>
          <p:cNvPr id="5" name="群組 4"/>
          <p:cNvGrpSpPr/>
          <p:nvPr/>
        </p:nvGrpSpPr>
        <p:grpSpPr>
          <a:xfrm>
            <a:off x="98100" y="2836566"/>
            <a:ext cx="5647827" cy="3779356"/>
            <a:chOff x="98100" y="2836566"/>
            <a:chExt cx="5647827" cy="3779356"/>
          </a:xfrm>
        </p:grpSpPr>
        <p:pic>
          <p:nvPicPr>
            <p:cNvPr id="6149" name="Picture 5" descr="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836566"/>
              <a:ext cx="5638423" cy="3760785"/>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105" descr="icon_by-nc-nd.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00" y="6363922"/>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16300" y="6338923"/>
              <a:ext cx="1202573"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Flickr </a:t>
              </a:r>
              <a:r>
                <a:rPr lang="en-US" altLang="zh-TW" sz="1200" dirty="0" err="1">
                  <a:solidFill>
                    <a:schemeClr val="dk1"/>
                  </a:solidFill>
                  <a:latin typeface="Times New Roman" panose="02020603050405020304" pitchFamily="18" charset="0"/>
                  <a:cs typeface="Times New Roman" panose="02020603050405020304" pitchFamily="18" charset="0"/>
                </a:rPr>
                <a:t>cammaert</a:t>
              </a:r>
              <a:endParaRPr lang="en-US" altLang="zh-TW" sz="1200" dirty="0">
                <a:solidFill>
                  <a:schemeClr val="dk1"/>
                </a:solidFill>
                <a:latin typeface="Times New Roman" panose="02020603050405020304" pitchFamily="18" charset="0"/>
                <a:cs typeface="Times New Roman" panose="02020603050405020304" pitchFamily="18" charset="0"/>
              </a:endParaRPr>
            </a:p>
          </p:txBody>
        </p:sp>
      </p:grpSp>
      <p:grpSp>
        <p:nvGrpSpPr>
          <p:cNvPr id="6" name="群組 5"/>
          <p:cNvGrpSpPr/>
          <p:nvPr/>
        </p:nvGrpSpPr>
        <p:grpSpPr>
          <a:xfrm>
            <a:off x="5940152" y="2836567"/>
            <a:ext cx="2743760" cy="3760898"/>
            <a:chOff x="6018409" y="2836567"/>
            <a:chExt cx="2743760" cy="3760898"/>
          </a:xfrm>
        </p:grpSpPr>
        <p:pic>
          <p:nvPicPr>
            <p:cNvPr id="6146" name="Picture 2" descr="File:Herculean effor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409" y="2836567"/>
              <a:ext cx="2743760" cy="37608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50" descr="Wiki publicDomain">
              <a:hlinkClick r:id="rId6"/>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8544" y="6236988"/>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p:txBody>
          <a:bodyPr/>
          <a:lstStyle/>
          <a:p>
            <a:r>
              <a:rPr lang="en-US" altLang="zh-TW" dirty="0" smtClean="0">
                <a:solidFill>
                  <a:schemeClr val="bg1"/>
                </a:solidFill>
                <a:latin typeface="Times New Roman" pitchFamily="18" charset="0"/>
                <a:cs typeface="Times New Roman" pitchFamily="18" charset="0"/>
              </a:rPr>
              <a:t>8. </a:t>
            </a:r>
            <a:r>
              <a:rPr lang="en-US" altLang="zh-TW" b="1" dirty="0" smtClean="0">
                <a:solidFill>
                  <a:schemeClr val="bg1"/>
                </a:solidFill>
                <a:latin typeface="Times New Roman" pitchFamily="18" charset="0"/>
                <a:cs typeface="Times New Roman" pitchFamily="18" charset="0"/>
              </a:rPr>
              <a:t>To round up the Mares of </a:t>
            </a:r>
            <a:r>
              <a:rPr lang="en-US" altLang="zh-TW" b="1" dirty="0" err="1" smtClean="0">
                <a:solidFill>
                  <a:schemeClr val="bg1"/>
                </a:solidFill>
                <a:latin typeface="Times New Roman" pitchFamily="18" charset="0"/>
                <a:cs typeface="Times New Roman" pitchFamily="18" charset="0"/>
              </a:rPr>
              <a:t>Diomedes</a:t>
            </a:r>
            <a:endParaRPr lang="zh-TW" altLang="en-US" dirty="0" smtClean="0">
              <a:solidFill>
                <a:schemeClr val="bg1"/>
              </a:solidFill>
              <a:latin typeface="Times New Roman" pitchFamily="18" charset="0"/>
              <a:cs typeface="Times New Roman" pitchFamily="18" charset="0"/>
            </a:endParaRPr>
          </a:p>
        </p:txBody>
      </p:sp>
      <p:sp>
        <p:nvSpPr>
          <p:cNvPr id="18435" name="內容版面配置區 2"/>
          <p:cNvSpPr>
            <a:spLocks noGrp="1"/>
          </p:cNvSpPr>
          <p:nvPr>
            <p:ph idx="1"/>
          </p:nvPr>
        </p:nvSpPr>
        <p:spPr>
          <a:xfrm>
            <a:off x="457200" y="1600200"/>
            <a:ext cx="8435280" cy="4525963"/>
          </a:xfrm>
        </p:spPr>
        <p:txBody>
          <a:bodyPr/>
          <a:lstStyle/>
          <a:p>
            <a:r>
              <a:rPr lang="en-US" altLang="zh-TW" dirty="0" smtClean="0">
                <a:solidFill>
                  <a:schemeClr val="bg1"/>
                </a:solidFill>
                <a:latin typeface="Times New Roman" pitchFamily="18" charset="0"/>
                <a:cs typeface="Times New Roman" pitchFamily="18" charset="0"/>
              </a:rPr>
              <a:t>To get the man-eating mares of King </a:t>
            </a:r>
            <a:r>
              <a:rPr lang="en-US" altLang="zh-TW" dirty="0" err="1" smtClean="0">
                <a:solidFill>
                  <a:schemeClr val="bg1"/>
                </a:solidFill>
                <a:latin typeface="Times New Roman" pitchFamily="18" charset="0"/>
                <a:cs typeface="Times New Roman" pitchFamily="18" charset="0"/>
              </a:rPr>
              <a:t>Diomedes</a:t>
            </a:r>
            <a:r>
              <a:rPr lang="en-US" altLang="zh-TW" dirty="0" smtClean="0">
                <a:solidFill>
                  <a:schemeClr val="bg1"/>
                </a:solidFill>
                <a:latin typeface="Times New Roman" pitchFamily="18" charset="0"/>
                <a:cs typeface="Times New Roman" pitchFamily="18" charset="0"/>
              </a:rPr>
              <a:t> of Trace.</a:t>
            </a:r>
            <a:endParaRPr lang="zh-TW" altLang="en-US" dirty="0" smtClean="0">
              <a:solidFill>
                <a:schemeClr val="bg1"/>
              </a:solidFill>
              <a:latin typeface="Times New Roman" pitchFamily="18" charset="0"/>
              <a:cs typeface="Times New Roman" pitchFamily="18" charset="0"/>
            </a:endParaRPr>
          </a:p>
        </p:txBody>
      </p:sp>
      <p:grpSp>
        <p:nvGrpSpPr>
          <p:cNvPr id="3" name="群組 2"/>
          <p:cNvGrpSpPr/>
          <p:nvPr/>
        </p:nvGrpSpPr>
        <p:grpSpPr>
          <a:xfrm>
            <a:off x="2468714" y="2276872"/>
            <a:ext cx="6409815" cy="4349188"/>
            <a:chOff x="2468714" y="2276872"/>
            <a:chExt cx="6409815" cy="4349188"/>
          </a:xfrm>
        </p:grpSpPr>
        <p:pic>
          <p:nvPicPr>
            <p:cNvPr id="7170" name="Picture 2" descr="File:Hercules and the Mares of Diomedes LACMA 65.37.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665" y="2276872"/>
              <a:ext cx="6395864" cy="43491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8714" y="626569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p:txBody>
          <a:bodyPr/>
          <a:lstStyle/>
          <a:p>
            <a:r>
              <a:rPr lang="en-US" altLang="zh-TW" sz="4000" dirty="0" smtClean="0">
                <a:solidFill>
                  <a:schemeClr val="bg1"/>
                </a:solidFill>
                <a:latin typeface="Times New Roman" pitchFamily="18" charset="0"/>
                <a:cs typeface="Times New Roman" pitchFamily="18" charset="0"/>
              </a:rPr>
              <a:t>9. </a:t>
            </a:r>
            <a:r>
              <a:rPr lang="en-US" altLang="zh-TW" sz="4000" b="1" dirty="0" smtClean="0">
                <a:solidFill>
                  <a:schemeClr val="bg1"/>
                </a:solidFill>
                <a:latin typeface="Times New Roman" pitchFamily="18" charset="0"/>
                <a:cs typeface="Times New Roman" pitchFamily="18" charset="0"/>
              </a:rPr>
              <a:t>To fetch </a:t>
            </a:r>
            <a:r>
              <a:rPr lang="en-US" altLang="zh-TW" sz="4000" b="1" dirty="0" err="1" smtClean="0">
                <a:solidFill>
                  <a:schemeClr val="bg1"/>
                </a:solidFill>
                <a:latin typeface="Times New Roman" pitchFamily="18" charset="0"/>
                <a:cs typeface="Times New Roman" pitchFamily="18" charset="0"/>
              </a:rPr>
              <a:t>Hippolyta's</a:t>
            </a:r>
            <a:r>
              <a:rPr lang="en-US" altLang="zh-TW" sz="4000" b="1" dirty="0" smtClean="0">
                <a:solidFill>
                  <a:schemeClr val="bg1"/>
                </a:solidFill>
                <a:latin typeface="Times New Roman" pitchFamily="18" charset="0"/>
                <a:cs typeface="Times New Roman" pitchFamily="18" charset="0"/>
              </a:rPr>
              <a:t> girdle of gold</a:t>
            </a:r>
            <a:r>
              <a:rPr lang="en-US" altLang="zh-TW" sz="4000" dirty="0" smtClean="0">
                <a:solidFill>
                  <a:schemeClr val="bg1"/>
                </a:solidFill>
                <a:latin typeface="Times New Roman" pitchFamily="18" charset="0"/>
                <a:cs typeface="Times New Roman" pitchFamily="18" charset="0"/>
              </a:rPr>
              <a:t> </a:t>
            </a:r>
            <a:endParaRPr lang="zh-TW" altLang="en-US" sz="4000" dirty="0" smtClean="0">
              <a:solidFill>
                <a:schemeClr val="bg1"/>
              </a:solidFill>
              <a:latin typeface="Times New Roman" pitchFamily="18" charset="0"/>
              <a:cs typeface="Times New Roman" pitchFamily="18" charset="0"/>
            </a:endParaRPr>
          </a:p>
        </p:txBody>
      </p:sp>
      <p:sp>
        <p:nvSpPr>
          <p:cNvPr id="19459" name="內容版面配置區 2"/>
          <p:cNvSpPr>
            <a:spLocks noGrp="1"/>
          </p:cNvSpPr>
          <p:nvPr>
            <p:ph idx="1"/>
          </p:nvPr>
        </p:nvSpPr>
        <p:spPr>
          <a:xfrm>
            <a:off x="457200" y="1600200"/>
            <a:ext cx="4402138" cy="4525963"/>
          </a:xfrm>
        </p:spPr>
        <p:txBody>
          <a:bodyPr/>
          <a:lstStyle/>
          <a:p>
            <a:r>
              <a:rPr lang="en-US" altLang="zh-TW" dirty="0" smtClean="0">
                <a:solidFill>
                  <a:schemeClr val="bg1"/>
                </a:solidFill>
                <a:latin typeface="Times New Roman" pitchFamily="18" charset="0"/>
                <a:cs typeface="Times New Roman" pitchFamily="18" charset="0"/>
              </a:rPr>
              <a:t>To retrieve the golden girdle of </a:t>
            </a:r>
            <a:r>
              <a:rPr lang="en-US" altLang="zh-TW" dirty="0" err="1" smtClean="0">
                <a:solidFill>
                  <a:schemeClr val="bg1"/>
                </a:solidFill>
                <a:latin typeface="Times New Roman" pitchFamily="18" charset="0"/>
                <a:cs typeface="Times New Roman" pitchFamily="18" charset="0"/>
              </a:rPr>
              <a:t>Hippolyta</a:t>
            </a:r>
            <a:r>
              <a:rPr lang="en-US" altLang="zh-TW" dirty="0" smtClean="0">
                <a:solidFill>
                  <a:schemeClr val="bg1"/>
                </a:solidFill>
                <a:latin typeface="Times New Roman" pitchFamily="18" charset="0"/>
                <a:cs typeface="Times New Roman" pitchFamily="18" charset="0"/>
              </a:rPr>
              <a:t>, queen of the Amazons</a:t>
            </a:r>
            <a:r>
              <a:rPr lang="en-US" altLang="zh-TW" dirty="0" smtClean="0">
                <a:solidFill>
                  <a:schemeClr val="bg1"/>
                </a:solidFill>
              </a:rPr>
              <a:t>. </a:t>
            </a:r>
            <a:endParaRPr lang="zh-TW" altLang="en-US" dirty="0" smtClean="0">
              <a:solidFill>
                <a:schemeClr val="bg1"/>
              </a:solidFill>
            </a:endParaRPr>
          </a:p>
        </p:txBody>
      </p:sp>
      <p:grpSp>
        <p:nvGrpSpPr>
          <p:cNvPr id="3" name="群組 2"/>
          <p:cNvGrpSpPr/>
          <p:nvPr/>
        </p:nvGrpSpPr>
        <p:grpSpPr>
          <a:xfrm>
            <a:off x="1187624" y="3176754"/>
            <a:ext cx="2736304" cy="3576868"/>
            <a:chOff x="1187624" y="3176754"/>
            <a:chExt cx="2736304" cy="3576868"/>
          </a:xfrm>
        </p:grpSpPr>
        <p:pic>
          <p:nvPicPr>
            <p:cNvPr id="2050" name="Picture 2" descr="File:Nicolaes Knüpfer - Hercules Obtaining the Girdle of Hyppolita - WGA122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176754"/>
              <a:ext cx="2736304" cy="35768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624" y="6393259"/>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群組 5"/>
          <p:cNvGrpSpPr/>
          <p:nvPr/>
        </p:nvGrpSpPr>
        <p:grpSpPr>
          <a:xfrm>
            <a:off x="5029200" y="1417638"/>
            <a:ext cx="3858816" cy="5173260"/>
            <a:chOff x="5029200" y="1417638"/>
            <a:chExt cx="3858816" cy="5173260"/>
          </a:xfrm>
        </p:grpSpPr>
        <p:pic>
          <p:nvPicPr>
            <p:cNvPr id="8203" name="Picture 11" descr="http://farm4.staticflickr.com/3148/2909453915_7227bc5412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417638"/>
              <a:ext cx="3858816" cy="5145089"/>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106" descr="icon_by-nc-sa.tiff">
              <a:hlinkClick r:id="rId6"/>
            </p:cNvPr>
            <p:cNvPicPr>
              <a:picLocks noChangeAspect="1"/>
            </p:cNvPicPr>
            <p:nvPr/>
          </p:nvPicPr>
          <p:blipFill>
            <a:blip r:embed="rId7" cstate="print"/>
            <a:srcRect/>
            <a:stretch>
              <a:fillRect/>
            </a:stretch>
          </p:blipFill>
          <p:spPr bwMode="auto">
            <a:xfrm>
              <a:off x="5029200" y="6313899"/>
              <a:ext cx="718200" cy="252000"/>
            </a:xfrm>
            <a:prstGeom prst="rect">
              <a:avLst/>
            </a:prstGeom>
            <a:noFill/>
            <a:ln w="9525">
              <a:noFill/>
              <a:miter lim="800000"/>
              <a:headEnd/>
              <a:tailEnd/>
            </a:ln>
          </p:spPr>
        </p:pic>
        <p:sp>
          <p:nvSpPr>
            <p:cNvPr id="4" name="矩形 3"/>
            <p:cNvSpPr/>
            <p:nvPr/>
          </p:nvSpPr>
          <p:spPr>
            <a:xfrm>
              <a:off x="5747400" y="6313899"/>
              <a:ext cx="1281120" cy="276999"/>
            </a:xfrm>
            <a:prstGeom prst="rect">
              <a:avLst/>
            </a:prstGeom>
          </p:spPr>
          <p:txBody>
            <a:bodyPr wrap="none">
              <a:spAutoFit/>
            </a:bodyPr>
            <a:lstStyle/>
            <a:p>
              <a:pPr eaLnBrk="1" hangingPunct="1"/>
              <a:r>
                <a:rPr lang="en-US" altLang="zh-TW" sz="1200" dirty="0">
                  <a:latin typeface="Times New Roman" panose="02020603050405020304" pitchFamily="18" charset="0"/>
                  <a:cs typeface="Times New Roman" panose="02020603050405020304" pitchFamily="18" charset="0"/>
                </a:rPr>
                <a:t>Flickr Mal Cubed</a:t>
              </a:r>
              <a:endParaRPr lang="zh-TW" altLang="en-US" sz="12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p:cNvSpPr>
            <a:spLocks noGrp="1"/>
          </p:cNvSpPr>
          <p:nvPr>
            <p:ph type="title"/>
          </p:nvPr>
        </p:nvSpPr>
        <p:spPr/>
        <p:txBody>
          <a:bodyPr/>
          <a:lstStyle/>
          <a:p>
            <a:r>
              <a:rPr lang="en-US" altLang="zh-TW" dirty="0" smtClean="0">
                <a:solidFill>
                  <a:schemeClr val="bg1"/>
                </a:solidFill>
                <a:latin typeface="Times New Roman" pitchFamily="18" charset="0"/>
                <a:cs typeface="Times New Roman" pitchFamily="18" charset="0"/>
              </a:rPr>
              <a:t>10. </a:t>
            </a:r>
            <a:r>
              <a:rPr lang="en-US" altLang="zh-TW" b="1" dirty="0" smtClean="0">
                <a:solidFill>
                  <a:schemeClr val="bg1"/>
                </a:solidFill>
                <a:latin typeface="Times New Roman" pitchFamily="18" charset="0"/>
                <a:cs typeface="Times New Roman" pitchFamily="18" charset="0"/>
              </a:rPr>
              <a:t>To fetch the cattle of </a:t>
            </a:r>
            <a:r>
              <a:rPr lang="en-US" altLang="zh-TW" b="1" dirty="0" err="1" smtClean="0">
                <a:solidFill>
                  <a:schemeClr val="bg1"/>
                </a:solidFill>
                <a:latin typeface="Times New Roman" pitchFamily="18" charset="0"/>
                <a:cs typeface="Times New Roman" pitchFamily="18" charset="0"/>
              </a:rPr>
              <a:t>Geryon</a:t>
            </a:r>
            <a:endParaRPr lang="zh-TW" altLang="en-US" dirty="0" smtClean="0">
              <a:solidFill>
                <a:schemeClr val="bg1"/>
              </a:solidFill>
              <a:latin typeface="Times New Roman" pitchFamily="18" charset="0"/>
              <a:cs typeface="Times New Roman" pitchFamily="18" charset="0"/>
            </a:endParaRPr>
          </a:p>
        </p:txBody>
      </p:sp>
      <p:sp>
        <p:nvSpPr>
          <p:cNvPr id="20483" name="內容版面配置區 2"/>
          <p:cNvSpPr>
            <a:spLocks noGrp="1"/>
          </p:cNvSpPr>
          <p:nvPr>
            <p:ph idx="1"/>
          </p:nvPr>
        </p:nvSpPr>
        <p:spPr/>
        <p:txBody>
          <a:bodyPr/>
          <a:lstStyle/>
          <a:p>
            <a:r>
              <a:rPr lang="en-US" altLang="zh-TW" dirty="0" smtClean="0">
                <a:solidFill>
                  <a:schemeClr val="bg1"/>
                </a:solidFill>
                <a:latin typeface="Times New Roman" pitchFamily="18" charset="0"/>
                <a:cs typeface="Times New Roman" pitchFamily="18" charset="0"/>
              </a:rPr>
              <a:t>To bring back the monster with three bodies living on </a:t>
            </a:r>
            <a:r>
              <a:rPr lang="en-US" altLang="zh-TW" dirty="0" err="1" smtClean="0">
                <a:solidFill>
                  <a:schemeClr val="bg1"/>
                </a:solidFill>
                <a:latin typeface="Times New Roman" pitchFamily="18" charset="0"/>
                <a:cs typeface="Times New Roman" pitchFamily="18" charset="0"/>
              </a:rPr>
              <a:t>Erythia</a:t>
            </a:r>
            <a:r>
              <a:rPr lang="en-US" altLang="zh-TW" dirty="0" smtClean="0">
                <a:solidFill>
                  <a:schemeClr val="bg1"/>
                </a:solidFill>
                <a:latin typeface="Times New Roman" pitchFamily="18" charset="0"/>
                <a:cs typeface="Times New Roman" pitchFamily="18" charset="0"/>
              </a:rPr>
              <a:t>, a western island.</a:t>
            </a:r>
            <a:endParaRPr lang="zh-TW" altLang="en-US" dirty="0" smtClean="0">
              <a:solidFill>
                <a:schemeClr val="bg1"/>
              </a:solidFill>
              <a:latin typeface="Times New Roman" pitchFamily="18" charset="0"/>
              <a:cs typeface="Times New Roman" pitchFamily="18" charset="0"/>
            </a:endParaRPr>
          </a:p>
        </p:txBody>
      </p:sp>
      <p:grpSp>
        <p:nvGrpSpPr>
          <p:cNvPr id="3" name="群組 2"/>
          <p:cNvGrpSpPr/>
          <p:nvPr/>
        </p:nvGrpSpPr>
        <p:grpSpPr>
          <a:xfrm>
            <a:off x="1821317" y="2736549"/>
            <a:ext cx="5486987" cy="4036049"/>
            <a:chOff x="1821317" y="2736549"/>
            <a:chExt cx="5486987" cy="4036049"/>
          </a:xfrm>
        </p:grpSpPr>
        <p:pic>
          <p:nvPicPr>
            <p:cNvPr id="9218" name="Picture 2" descr="Hercules and Geryon, with the Mares of Diomedes devouring the 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36549"/>
              <a:ext cx="5472608" cy="40360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1317" y="6412235"/>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1188" y="4365625"/>
            <a:ext cx="7772400" cy="1362075"/>
          </a:xfrm>
        </p:spPr>
        <p:txBody>
          <a:bodyPr rtlCol="0">
            <a:normAutofit/>
          </a:bodyPr>
          <a:lstStyle/>
          <a:p>
            <a:pPr eaLnBrk="1" fontAlgn="auto" hangingPunct="1">
              <a:spcAft>
                <a:spcPts val="0"/>
              </a:spcAft>
              <a:defRPr/>
            </a:pPr>
            <a:r>
              <a:rPr lang="en-US" altLang="zh-TW" sz="6000" dirty="0" smtClean="0">
                <a:solidFill>
                  <a:schemeClr val="bg1"/>
                </a:solidFill>
                <a:latin typeface="Times New Roman" pitchFamily="18" charset="0"/>
                <a:cs typeface="Times New Roman" pitchFamily="18" charset="0"/>
              </a:rPr>
              <a:t>Hercules</a:t>
            </a:r>
            <a:endParaRPr lang="zh-TW" altLang="en-US" sz="6000" dirty="0" smtClean="0">
              <a:solidFill>
                <a:schemeClr val="bg1"/>
              </a:solidFill>
              <a:latin typeface="Times New Roman" pitchFamily="18" charset="0"/>
              <a:cs typeface="Times New Roman" pitchFamily="18" charset="0"/>
            </a:endParaRPr>
          </a:p>
        </p:txBody>
      </p:sp>
      <p:sp>
        <p:nvSpPr>
          <p:cNvPr id="3" name="文字版面配置區 2"/>
          <p:cNvSpPr>
            <a:spLocks noGrp="1"/>
          </p:cNvSpPr>
          <p:nvPr>
            <p:ph type="body" idx="1"/>
          </p:nvPr>
        </p:nvSpPr>
        <p:spPr>
          <a:xfrm>
            <a:off x="611188" y="3068638"/>
            <a:ext cx="7772400" cy="1500187"/>
          </a:xfrm>
        </p:spPr>
        <p:txBody>
          <a:bodyPr rtlCol="0">
            <a:normAutofit/>
          </a:bodyPr>
          <a:lstStyle/>
          <a:p>
            <a:pPr eaLnBrk="1" fontAlgn="auto" hangingPunct="1">
              <a:spcAft>
                <a:spcPts val="0"/>
              </a:spcAft>
              <a:buFont typeface="Arial" pitchFamily="34" charset="0"/>
              <a:buNone/>
              <a:defRPr/>
            </a:pPr>
            <a:r>
              <a:rPr lang="en-US" altLang="zh-TW" dirty="0" smtClean="0">
                <a:latin typeface="Times New Roman" pitchFamily="18" charset="0"/>
                <a:cs typeface="Times New Roman" pitchFamily="18" charset="0"/>
              </a:rPr>
              <a:t>The Greatest Hero of Greece</a:t>
            </a:r>
            <a:endParaRPr lang="zh-TW" altLang="en-US" dirty="0" smtClean="0">
              <a:latin typeface="Times New Roman" pitchFamily="18" charset="0"/>
              <a:cs typeface="Times New Roman" pitchFamily="18" charset="0"/>
            </a:endParaRPr>
          </a:p>
        </p:txBody>
      </p:sp>
      <p:grpSp>
        <p:nvGrpSpPr>
          <p:cNvPr id="7" name="群組 6"/>
          <p:cNvGrpSpPr/>
          <p:nvPr/>
        </p:nvGrpSpPr>
        <p:grpSpPr>
          <a:xfrm>
            <a:off x="5292080" y="404664"/>
            <a:ext cx="3528392" cy="6164669"/>
            <a:chOff x="5292080" y="404664"/>
            <a:chExt cx="3528392" cy="6164669"/>
          </a:xfrm>
        </p:grpSpPr>
        <p:pic>
          <p:nvPicPr>
            <p:cNvPr id="3076" name="Picture 4" descr="photo"/>
            <p:cNvPicPr>
              <a:picLocks noChangeAspect="1" noChangeArrowheads="1"/>
            </p:cNvPicPr>
            <p:nvPr/>
          </p:nvPicPr>
          <p:blipFill rotWithShape="1">
            <a:blip r:embed="rId3">
              <a:extLst>
                <a:ext uri="{28A0092B-C50C-407E-A947-70E740481C1C}">
                  <a14:useLocalDpi xmlns:a14="http://schemas.microsoft.com/office/drawing/2010/main" val="0"/>
                </a:ext>
              </a:extLst>
            </a:blip>
            <a:srcRect l="28885" r="32890"/>
            <a:stretch/>
          </p:blipFill>
          <p:spPr bwMode="auto">
            <a:xfrm>
              <a:off x="5292080" y="404664"/>
              <a:ext cx="3528392" cy="6152251"/>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106" descr="icon_by-nc-sa.tiff">
              <a:hlinkClick r:id="rId4"/>
            </p:cNvPr>
            <p:cNvPicPr>
              <a:picLocks noChangeAspect="1"/>
            </p:cNvPicPr>
            <p:nvPr/>
          </p:nvPicPr>
          <p:blipFill>
            <a:blip r:embed="rId5" cstate="print"/>
            <a:srcRect/>
            <a:stretch>
              <a:fillRect/>
            </a:stretch>
          </p:blipFill>
          <p:spPr bwMode="auto">
            <a:xfrm>
              <a:off x="5300102" y="6303527"/>
              <a:ext cx="718200" cy="252000"/>
            </a:xfrm>
            <a:prstGeom prst="rect">
              <a:avLst/>
            </a:prstGeom>
            <a:noFill/>
            <a:ln w="9525">
              <a:noFill/>
              <a:miter lim="800000"/>
              <a:headEnd/>
              <a:tailEnd/>
            </a:ln>
          </p:spPr>
        </p:pic>
        <p:sp>
          <p:nvSpPr>
            <p:cNvPr id="4" name="矩形 3"/>
            <p:cNvSpPr/>
            <p:nvPr/>
          </p:nvSpPr>
          <p:spPr>
            <a:xfrm>
              <a:off x="5982730" y="6292334"/>
              <a:ext cx="1260281"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Flickr </a:t>
              </a:r>
              <a:r>
                <a:rPr lang="en-US" altLang="zh-TW" sz="1200" dirty="0" err="1">
                  <a:solidFill>
                    <a:schemeClr val="dk1"/>
                  </a:solidFill>
                  <a:latin typeface="Times New Roman" panose="02020603050405020304" pitchFamily="18" charset="0"/>
                  <a:cs typeface="Times New Roman" panose="02020603050405020304" pitchFamily="18" charset="0"/>
                </a:rPr>
                <a:t>profzucker</a:t>
              </a:r>
              <a:endParaRPr lang="en-US" altLang="zh-TW" sz="1200" dirty="0">
                <a:solidFill>
                  <a:schemeClr val="dk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p:cNvSpPr>
            <a:spLocks noGrp="1"/>
          </p:cNvSpPr>
          <p:nvPr>
            <p:ph type="title"/>
          </p:nvPr>
        </p:nvSpPr>
        <p:spPr/>
        <p:txBody>
          <a:bodyPr/>
          <a:lstStyle/>
          <a:p>
            <a:r>
              <a:rPr lang="en-US" altLang="zh-TW" dirty="0" smtClean="0">
                <a:solidFill>
                  <a:schemeClr val="bg1"/>
                </a:solidFill>
                <a:latin typeface="Times New Roman" pitchFamily="18" charset="0"/>
                <a:cs typeface="Times New Roman" pitchFamily="18" charset="0"/>
              </a:rPr>
              <a:t>11. </a:t>
            </a:r>
            <a:r>
              <a:rPr lang="en-US" altLang="zh-TW" b="1" dirty="0" smtClean="0">
                <a:solidFill>
                  <a:schemeClr val="bg1"/>
                </a:solidFill>
                <a:latin typeface="Times New Roman" pitchFamily="18" charset="0"/>
                <a:cs typeface="Times New Roman" pitchFamily="18" charset="0"/>
              </a:rPr>
              <a:t>To fetch the golden apples of the </a:t>
            </a:r>
            <a:r>
              <a:rPr lang="en-US" altLang="zh-TW" b="1" dirty="0" err="1" smtClean="0">
                <a:solidFill>
                  <a:schemeClr val="bg1"/>
                </a:solidFill>
                <a:latin typeface="Times New Roman" pitchFamily="18" charset="0"/>
                <a:cs typeface="Times New Roman" pitchFamily="18" charset="0"/>
              </a:rPr>
              <a:t>Hesperides</a:t>
            </a:r>
            <a:endParaRPr lang="zh-TW" altLang="en-US" dirty="0" smtClean="0">
              <a:solidFill>
                <a:schemeClr val="bg1"/>
              </a:solidFill>
              <a:latin typeface="Times New Roman" pitchFamily="18" charset="0"/>
              <a:cs typeface="Times New Roman" pitchFamily="18" charset="0"/>
            </a:endParaRPr>
          </a:p>
        </p:txBody>
      </p:sp>
      <p:sp>
        <p:nvSpPr>
          <p:cNvPr id="21507" name="內容版面配置區 2"/>
          <p:cNvSpPr>
            <a:spLocks noGrp="1"/>
          </p:cNvSpPr>
          <p:nvPr>
            <p:ph idx="1"/>
          </p:nvPr>
        </p:nvSpPr>
        <p:spPr/>
        <p:txBody>
          <a:bodyPr/>
          <a:lstStyle/>
          <a:p>
            <a:r>
              <a:rPr lang="en-US" altLang="zh-TW" sz="3000" dirty="0" smtClean="0">
                <a:solidFill>
                  <a:schemeClr val="bg1"/>
                </a:solidFill>
                <a:latin typeface="Times New Roman" pitchFamily="18" charset="0"/>
                <a:cs typeface="Times New Roman" pitchFamily="18" charset="0"/>
              </a:rPr>
              <a:t>Hercules did not know where to start searching for the garden so he traveled many countries in search of it. While he was searching he was stopped by </a:t>
            </a:r>
            <a:r>
              <a:rPr lang="en-US" altLang="zh-TW" sz="3000" dirty="0" err="1" smtClean="0">
                <a:solidFill>
                  <a:schemeClr val="bg1"/>
                </a:solidFill>
                <a:latin typeface="Times New Roman" pitchFamily="18" charset="0"/>
                <a:cs typeface="Times New Roman" pitchFamily="18" charset="0"/>
              </a:rPr>
              <a:t>Kyknos</a:t>
            </a:r>
            <a:r>
              <a:rPr lang="en-US" altLang="zh-TW" sz="3000" dirty="0" smtClean="0">
                <a:solidFill>
                  <a:schemeClr val="bg1"/>
                </a:solidFill>
                <a:latin typeface="Times New Roman" pitchFamily="18" charset="0"/>
                <a:cs typeface="Times New Roman" pitchFamily="18" charset="0"/>
              </a:rPr>
              <a:t>. After the fight was stopped by a thunderbolt, Hercules continued to Illyria where he met </a:t>
            </a:r>
            <a:r>
              <a:rPr lang="en-US" altLang="zh-TW" sz="3000" dirty="0" err="1" smtClean="0">
                <a:solidFill>
                  <a:schemeClr val="bg1"/>
                </a:solidFill>
                <a:latin typeface="Times New Roman" pitchFamily="18" charset="0"/>
                <a:cs typeface="Times New Roman" pitchFamily="18" charset="0"/>
              </a:rPr>
              <a:t>Nerus</a:t>
            </a:r>
            <a:r>
              <a:rPr lang="en-US" altLang="zh-TW" sz="3000" dirty="0" smtClean="0">
                <a:solidFill>
                  <a:schemeClr val="bg1"/>
                </a:solidFill>
                <a:latin typeface="Times New Roman" pitchFamily="18" charset="0"/>
                <a:cs typeface="Times New Roman" pitchFamily="18" charset="0"/>
              </a:rPr>
              <a:t>. </a:t>
            </a:r>
            <a:r>
              <a:rPr lang="en-US" altLang="zh-TW" sz="3000" dirty="0" err="1" smtClean="0">
                <a:solidFill>
                  <a:schemeClr val="bg1"/>
                </a:solidFill>
                <a:latin typeface="Times New Roman" pitchFamily="18" charset="0"/>
                <a:cs typeface="Times New Roman" pitchFamily="18" charset="0"/>
              </a:rPr>
              <a:t>Nerus</a:t>
            </a:r>
            <a:r>
              <a:rPr lang="en-US" altLang="zh-TW" sz="3000" dirty="0" smtClean="0">
                <a:solidFill>
                  <a:schemeClr val="bg1"/>
                </a:solidFill>
                <a:latin typeface="Times New Roman" pitchFamily="18" charset="0"/>
                <a:cs typeface="Times New Roman" pitchFamily="18" charset="0"/>
              </a:rPr>
              <a:t> knew where the garden was so Hercules grabbed on to him and did not let go till </a:t>
            </a:r>
            <a:r>
              <a:rPr lang="en-US" altLang="zh-TW" sz="3000" dirty="0" err="1" smtClean="0">
                <a:solidFill>
                  <a:schemeClr val="bg1"/>
                </a:solidFill>
                <a:latin typeface="Times New Roman" pitchFamily="18" charset="0"/>
                <a:cs typeface="Times New Roman" pitchFamily="18" charset="0"/>
              </a:rPr>
              <a:t>Nerus</a:t>
            </a:r>
            <a:r>
              <a:rPr lang="en-US" altLang="zh-TW" sz="3000" dirty="0" smtClean="0">
                <a:solidFill>
                  <a:schemeClr val="bg1"/>
                </a:solidFill>
                <a:latin typeface="Times New Roman" pitchFamily="18" charset="0"/>
                <a:cs typeface="Times New Roman" pitchFamily="18" charset="0"/>
              </a:rPr>
              <a:t> told him the location. As Hercules continued, he met </a:t>
            </a:r>
            <a:r>
              <a:rPr lang="en-US" altLang="zh-TW" sz="3000" dirty="0" err="1" smtClean="0">
                <a:solidFill>
                  <a:schemeClr val="bg1"/>
                </a:solidFill>
                <a:latin typeface="Times New Roman" pitchFamily="18" charset="0"/>
                <a:cs typeface="Times New Roman" pitchFamily="18" charset="0"/>
              </a:rPr>
              <a:t>Anteus</a:t>
            </a:r>
            <a:r>
              <a:rPr lang="en-US" altLang="zh-TW" sz="3000" dirty="0" smtClean="0">
                <a:solidFill>
                  <a:schemeClr val="bg1"/>
                </a:solidFill>
                <a:latin typeface="Times New Roman" pitchFamily="18" charset="0"/>
                <a:cs typeface="Times New Roman" pitchFamily="18" charset="0"/>
              </a:rPr>
              <a:t>, son of Poseidon. Hercules defeated </a:t>
            </a:r>
            <a:r>
              <a:rPr lang="en-US" altLang="zh-TW" sz="3000" dirty="0" err="1" smtClean="0">
                <a:solidFill>
                  <a:schemeClr val="bg1"/>
                </a:solidFill>
                <a:latin typeface="Times New Roman" pitchFamily="18" charset="0"/>
                <a:cs typeface="Times New Roman" pitchFamily="18" charset="0"/>
              </a:rPr>
              <a:t>Anteus</a:t>
            </a:r>
            <a:r>
              <a:rPr lang="en-US" altLang="zh-TW" sz="3000" dirty="0" smtClean="0">
                <a:solidFill>
                  <a:schemeClr val="bg1"/>
                </a:solidFill>
                <a:latin typeface="Times New Roman" pitchFamily="18" charset="0"/>
                <a:cs typeface="Times New Roman" pitchFamily="18" charset="0"/>
              </a:rPr>
              <a:t> in a wrestling match.</a:t>
            </a:r>
            <a:endParaRPr lang="zh-TW" altLang="en-US" sz="3000" dirty="0" smtClean="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內容版面配置區 2"/>
          <p:cNvSpPr>
            <a:spLocks noGrp="1"/>
          </p:cNvSpPr>
          <p:nvPr>
            <p:ph idx="1"/>
          </p:nvPr>
        </p:nvSpPr>
        <p:spPr>
          <a:xfrm>
            <a:off x="395288" y="404813"/>
            <a:ext cx="8229600" cy="5721350"/>
          </a:xfrm>
        </p:spPr>
        <p:txBody>
          <a:bodyPr/>
          <a:lstStyle/>
          <a:p>
            <a:r>
              <a:rPr lang="en-US" altLang="zh-TW" dirty="0" smtClean="0">
                <a:solidFill>
                  <a:schemeClr val="bg1"/>
                </a:solidFill>
                <a:latin typeface="Times New Roman" pitchFamily="18" charset="0"/>
                <a:cs typeface="Times New Roman" pitchFamily="18" charset="0"/>
              </a:rPr>
              <a:t>Then Hercules met </a:t>
            </a:r>
            <a:r>
              <a:rPr lang="en-US" altLang="zh-TW" dirty="0" smtClean="0">
                <a:solidFill>
                  <a:srgbClr val="FFFF00"/>
                </a:solidFill>
                <a:latin typeface="Times New Roman" pitchFamily="18" charset="0"/>
                <a:cs typeface="Times New Roman" pitchFamily="18" charset="0"/>
              </a:rPr>
              <a:t>Prometheus</a:t>
            </a:r>
            <a:r>
              <a:rPr lang="en-US" altLang="zh-TW" dirty="0" smtClean="0">
                <a:solidFill>
                  <a:schemeClr val="bg1"/>
                </a:solidFill>
                <a:latin typeface="Times New Roman" pitchFamily="18" charset="0"/>
                <a:cs typeface="Times New Roman" pitchFamily="18" charset="0"/>
              </a:rPr>
              <a:t>. When Prometheus told Hercules his predicament, Hercules killed the eagle that was eating Prometheus' liver. In turn, </a:t>
            </a:r>
            <a:r>
              <a:rPr lang="en-US" altLang="zh-TW" dirty="0" smtClean="0">
                <a:solidFill>
                  <a:srgbClr val="FFFF00"/>
                </a:solidFill>
                <a:latin typeface="Times New Roman" pitchFamily="18" charset="0"/>
                <a:cs typeface="Times New Roman" pitchFamily="18" charset="0"/>
              </a:rPr>
              <a:t>Prometheus told Hercules that Atlas, the titan that was holding up the sky, would have to go get the apples. Hercules then reached the garden and convinced Atlas into getting the apples. </a:t>
            </a:r>
            <a:r>
              <a:rPr lang="en-US" altLang="zh-TW" dirty="0" smtClean="0">
                <a:solidFill>
                  <a:schemeClr val="bg1"/>
                </a:solidFill>
                <a:latin typeface="Times New Roman" pitchFamily="18" charset="0"/>
                <a:cs typeface="Times New Roman" pitchFamily="18" charset="0"/>
              </a:rPr>
              <a:t>Hercules took Atlas' burden while Atlas was fetching the apples. Once Atlas returned, Atlas offered to take the Apples straight to </a:t>
            </a:r>
            <a:r>
              <a:rPr lang="en-US" altLang="zh-TW" dirty="0" err="1" smtClean="0">
                <a:solidFill>
                  <a:schemeClr val="bg1"/>
                </a:solidFill>
                <a:latin typeface="Times New Roman" pitchFamily="18" charset="0"/>
                <a:cs typeface="Times New Roman" pitchFamily="18" charset="0"/>
              </a:rPr>
              <a:t>Eurystheus</a:t>
            </a:r>
            <a:r>
              <a:rPr lang="en-US" altLang="zh-TW" dirty="0" smtClean="0">
                <a:solidFill>
                  <a:schemeClr val="bg1"/>
                </a:solidFill>
                <a:latin typeface="Times New Roman" pitchFamily="18" charset="0"/>
                <a:cs typeface="Times New Roman" pitchFamily="18" charset="0"/>
              </a:rPr>
              <a:t>.</a:t>
            </a:r>
            <a:endParaRPr lang="zh-TW" altLang="en-US" dirty="0" smtClean="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內容版面配置區 2"/>
          <p:cNvSpPr>
            <a:spLocks noGrp="1"/>
          </p:cNvSpPr>
          <p:nvPr>
            <p:ph idx="1"/>
          </p:nvPr>
        </p:nvSpPr>
        <p:spPr>
          <a:xfrm>
            <a:off x="97780" y="764704"/>
            <a:ext cx="5194300" cy="5721350"/>
          </a:xfrm>
        </p:spPr>
        <p:txBody>
          <a:bodyPr/>
          <a:lstStyle/>
          <a:p>
            <a:r>
              <a:rPr lang="en-US" altLang="zh-TW" dirty="0" smtClean="0">
                <a:solidFill>
                  <a:srgbClr val="FFFF00"/>
                </a:solidFill>
                <a:latin typeface="Times New Roman" pitchFamily="18" charset="0"/>
                <a:cs typeface="Times New Roman" pitchFamily="18" charset="0"/>
              </a:rPr>
              <a:t>Hercules agreed but asked Atlas to hold the sky while he got supports for his shoulders. Atlas went back under his burden and Hercules ran away with the apples.</a:t>
            </a:r>
            <a:r>
              <a:rPr lang="en-US" altLang="zh-TW" dirty="0" smtClean="0">
                <a:solidFill>
                  <a:schemeClr val="bg1"/>
                </a:solidFill>
                <a:latin typeface="Times New Roman" pitchFamily="18" charset="0"/>
                <a:cs typeface="Times New Roman" pitchFamily="18" charset="0"/>
              </a:rPr>
              <a:t> However the Apples belonged to the gods and Athena took the apples from </a:t>
            </a:r>
            <a:r>
              <a:rPr lang="en-US" altLang="zh-TW" dirty="0" err="1" smtClean="0">
                <a:solidFill>
                  <a:schemeClr val="bg1"/>
                </a:solidFill>
                <a:latin typeface="Times New Roman" pitchFamily="18" charset="0"/>
                <a:cs typeface="Times New Roman" pitchFamily="18" charset="0"/>
              </a:rPr>
              <a:t>Eurystheus</a:t>
            </a:r>
            <a:r>
              <a:rPr lang="en-US" altLang="zh-TW" dirty="0" smtClean="0">
                <a:solidFill>
                  <a:schemeClr val="bg1"/>
                </a:solidFill>
                <a:latin typeface="Times New Roman" pitchFamily="18" charset="0"/>
                <a:cs typeface="Times New Roman" pitchFamily="18" charset="0"/>
              </a:rPr>
              <a:t>.</a:t>
            </a:r>
            <a:endParaRPr lang="zh-TW" altLang="en-US" dirty="0" smtClean="0">
              <a:solidFill>
                <a:schemeClr val="bg1"/>
              </a:solidFill>
              <a:latin typeface="Times New Roman" pitchFamily="18" charset="0"/>
              <a:cs typeface="Times New Roman" pitchFamily="18" charset="0"/>
            </a:endParaRPr>
          </a:p>
        </p:txBody>
      </p:sp>
      <p:grpSp>
        <p:nvGrpSpPr>
          <p:cNvPr id="4" name="群組 3"/>
          <p:cNvGrpSpPr/>
          <p:nvPr/>
        </p:nvGrpSpPr>
        <p:grpSpPr>
          <a:xfrm>
            <a:off x="5220072" y="188640"/>
            <a:ext cx="3794544" cy="4248472"/>
            <a:chOff x="5076056" y="188640"/>
            <a:chExt cx="3794544" cy="4248472"/>
          </a:xfrm>
        </p:grpSpPr>
        <p:pic>
          <p:nvPicPr>
            <p:cNvPr id="1026" name="Picture 2" descr="File:Lucas Cranach d.Ä. - Herkules raubt die Äpfel der Hesperiden (Herzog Anton Ulrich-Muse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88640"/>
              <a:ext cx="3794544" cy="42484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4063250"/>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群組 5"/>
          <p:cNvGrpSpPr/>
          <p:nvPr/>
        </p:nvGrpSpPr>
        <p:grpSpPr>
          <a:xfrm>
            <a:off x="5807114" y="4581128"/>
            <a:ext cx="3207502" cy="2205919"/>
            <a:chOff x="5807114" y="4581128"/>
            <a:chExt cx="3207502" cy="2205919"/>
          </a:xfrm>
        </p:grpSpPr>
        <p:pic>
          <p:nvPicPr>
            <p:cNvPr id="1028" name="Picture 4" descr="File:Mosaico Trabajos Hércules (M.A.N. Madrid) 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7114" y="4581128"/>
              <a:ext cx="3207502" cy="2201149"/>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103" descr="icon_by-sa.tiff">
              <a:hlinkClick r:id="rId6"/>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07114" y="6530277"/>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501576" y="6510048"/>
              <a:ext cx="2276842"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Wikipedia Luis </a:t>
              </a:r>
              <a:r>
                <a:rPr lang="en-US" altLang="zh-TW" sz="1200" dirty="0" err="1">
                  <a:solidFill>
                    <a:schemeClr val="dk1"/>
                  </a:solidFill>
                  <a:latin typeface="Times New Roman" panose="02020603050405020304" pitchFamily="18" charset="0"/>
                  <a:cs typeface="Times New Roman" panose="02020603050405020304" pitchFamily="18" charset="0"/>
                </a:rPr>
                <a:t>García</a:t>
              </a:r>
              <a:r>
                <a:rPr lang="en-US" altLang="zh-TW" sz="1200" dirty="0">
                  <a:solidFill>
                    <a:schemeClr val="dk1"/>
                  </a:solidFill>
                  <a:latin typeface="Times New Roman" panose="02020603050405020304" pitchFamily="18" charset="0"/>
                  <a:cs typeface="Times New Roman" panose="02020603050405020304" pitchFamily="18" charset="0"/>
                </a:rPr>
                <a:t> (</a:t>
              </a:r>
              <a:r>
                <a:rPr lang="en-US" altLang="zh-TW" sz="1200" dirty="0" err="1">
                  <a:solidFill>
                    <a:schemeClr val="dk1"/>
                  </a:solidFill>
                  <a:latin typeface="Times New Roman" panose="02020603050405020304" pitchFamily="18" charset="0"/>
                  <a:cs typeface="Times New Roman" panose="02020603050405020304" pitchFamily="18" charset="0"/>
                </a:rPr>
                <a:t>Zaqarbal</a:t>
              </a:r>
              <a:r>
                <a:rPr lang="en-US" altLang="zh-TW" sz="1200" dirty="0">
                  <a:solidFill>
                    <a:schemeClr val="dk1"/>
                  </a:solidFill>
                  <a:latin typeface="Times New Roman" panose="02020603050405020304" pitchFamily="18" charset="0"/>
                  <a:cs typeface="Times New Roman" panose="02020603050405020304" pitchFamily="18" charset="0"/>
                </a:rPr>
                <a:t>)</a:t>
              </a: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p:cNvSpPr>
            <a:spLocks noGrp="1"/>
          </p:cNvSpPr>
          <p:nvPr>
            <p:ph type="title"/>
          </p:nvPr>
        </p:nvSpPr>
        <p:spPr>
          <a:xfrm>
            <a:off x="468313" y="0"/>
            <a:ext cx="8229600" cy="1143000"/>
          </a:xfrm>
        </p:spPr>
        <p:txBody>
          <a:bodyPr/>
          <a:lstStyle/>
          <a:p>
            <a:r>
              <a:rPr lang="en-US" altLang="zh-TW" sz="4000" dirty="0" smtClean="0">
                <a:solidFill>
                  <a:schemeClr val="bg1"/>
                </a:solidFill>
                <a:latin typeface="Times New Roman" pitchFamily="18" charset="0"/>
                <a:cs typeface="Times New Roman" pitchFamily="18" charset="0"/>
              </a:rPr>
              <a:t>12. </a:t>
            </a:r>
            <a:r>
              <a:rPr lang="en-US" altLang="zh-TW" sz="4000" b="1" dirty="0" smtClean="0">
                <a:solidFill>
                  <a:schemeClr val="bg1"/>
                </a:solidFill>
                <a:latin typeface="Times New Roman" pitchFamily="18" charset="0"/>
                <a:cs typeface="Times New Roman" pitchFamily="18" charset="0"/>
              </a:rPr>
              <a:t>To bring Cerberus from </a:t>
            </a:r>
            <a:r>
              <a:rPr lang="en-US" altLang="zh-TW" sz="4000" b="1" dirty="0" err="1" smtClean="0">
                <a:solidFill>
                  <a:schemeClr val="bg1"/>
                </a:solidFill>
                <a:latin typeface="Times New Roman" pitchFamily="18" charset="0"/>
                <a:cs typeface="Times New Roman" pitchFamily="18" charset="0"/>
              </a:rPr>
              <a:t>Tartarus</a:t>
            </a:r>
            <a:endParaRPr lang="zh-TW" altLang="en-US" sz="4000" dirty="0" smtClean="0">
              <a:solidFill>
                <a:schemeClr val="bg1"/>
              </a:solidFill>
              <a:latin typeface="Times New Roman" pitchFamily="18" charset="0"/>
              <a:cs typeface="Times New Roman" pitchFamily="18" charset="0"/>
            </a:endParaRPr>
          </a:p>
        </p:txBody>
      </p:sp>
      <p:sp>
        <p:nvSpPr>
          <p:cNvPr id="24579" name="內容版面配置區 2"/>
          <p:cNvSpPr>
            <a:spLocks noGrp="1"/>
          </p:cNvSpPr>
          <p:nvPr>
            <p:ph idx="1"/>
          </p:nvPr>
        </p:nvSpPr>
        <p:spPr>
          <a:xfrm>
            <a:off x="395288" y="1052512"/>
            <a:ext cx="4536752" cy="5688855"/>
          </a:xfrm>
        </p:spPr>
        <p:txBody>
          <a:bodyPr/>
          <a:lstStyle/>
          <a:p>
            <a:r>
              <a:rPr lang="en-US" altLang="zh-TW" sz="3000" dirty="0" smtClean="0">
                <a:solidFill>
                  <a:schemeClr val="bg1"/>
                </a:solidFill>
                <a:latin typeface="Times New Roman" pitchFamily="18" charset="0"/>
                <a:cs typeface="Times New Roman" pitchFamily="18" charset="0"/>
              </a:rPr>
              <a:t>Capturing Cerberus alive, without using weapons, was the final </a:t>
            </a:r>
            <a:r>
              <a:rPr lang="en-US" altLang="zh-TW" sz="3000" dirty="0" err="1" smtClean="0">
                <a:solidFill>
                  <a:schemeClr val="bg1"/>
                </a:solidFill>
                <a:latin typeface="Times New Roman" pitchFamily="18" charset="0"/>
                <a:cs typeface="Times New Roman" pitchFamily="18" charset="0"/>
              </a:rPr>
              <a:t>labour</a:t>
            </a:r>
            <a:r>
              <a:rPr lang="en-US" altLang="zh-TW" sz="3000" dirty="0" smtClean="0">
                <a:solidFill>
                  <a:schemeClr val="bg1"/>
                </a:solidFill>
                <a:latin typeface="Times New Roman" pitchFamily="18" charset="0"/>
                <a:cs typeface="Times New Roman" pitchFamily="18" charset="0"/>
              </a:rPr>
              <a:t> assigned to Heracles (Hercules) by King </a:t>
            </a:r>
            <a:r>
              <a:rPr lang="en-US" altLang="zh-TW" sz="3000" dirty="0" err="1" smtClean="0">
                <a:solidFill>
                  <a:schemeClr val="bg1"/>
                </a:solidFill>
                <a:latin typeface="Times New Roman" pitchFamily="18" charset="0"/>
                <a:cs typeface="Times New Roman" pitchFamily="18" charset="0"/>
              </a:rPr>
              <a:t>Eurystheus</a:t>
            </a:r>
            <a:r>
              <a:rPr lang="en-US" altLang="zh-TW" sz="3000" dirty="0" smtClean="0">
                <a:solidFill>
                  <a:schemeClr val="bg1"/>
                </a:solidFill>
                <a:latin typeface="Times New Roman" pitchFamily="18" charset="0"/>
                <a:cs typeface="Times New Roman" pitchFamily="18" charset="0"/>
              </a:rPr>
              <a:t>.</a:t>
            </a:r>
          </a:p>
          <a:p>
            <a:r>
              <a:rPr lang="en-US" altLang="zh-TW" sz="3000" dirty="0" smtClean="0">
                <a:solidFill>
                  <a:schemeClr val="bg1"/>
                </a:solidFill>
                <a:latin typeface="Times New Roman" pitchFamily="18" charset="0"/>
                <a:cs typeface="Times New Roman" pitchFamily="18" charset="0"/>
              </a:rPr>
              <a:t>After Hercules succeeded in bringing back the Cerberus, </a:t>
            </a:r>
            <a:r>
              <a:rPr lang="en-US" altLang="zh-TW" sz="3000" dirty="0" err="1" smtClean="0">
                <a:solidFill>
                  <a:schemeClr val="bg1"/>
                </a:solidFill>
                <a:latin typeface="Times New Roman" pitchFamily="18" charset="0"/>
                <a:cs typeface="Times New Roman" pitchFamily="18" charset="0"/>
              </a:rPr>
              <a:t>Eurystheus</a:t>
            </a:r>
            <a:r>
              <a:rPr lang="en-US" altLang="zh-TW" sz="3000" dirty="0" smtClean="0">
                <a:solidFill>
                  <a:schemeClr val="bg1"/>
                </a:solidFill>
                <a:latin typeface="Times New Roman" pitchFamily="18" charset="0"/>
                <a:cs typeface="Times New Roman" pitchFamily="18" charset="0"/>
              </a:rPr>
              <a:t> was so terrified that he asked Hercules to bring it back to the Underworld.</a:t>
            </a:r>
            <a:endParaRPr lang="zh-TW" altLang="en-US" sz="3000" dirty="0" smtClean="0">
              <a:solidFill>
                <a:schemeClr val="bg1"/>
              </a:solidFill>
              <a:latin typeface="Times New Roman" pitchFamily="18" charset="0"/>
              <a:cs typeface="Times New Roman" pitchFamily="18" charset="0"/>
            </a:endParaRPr>
          </a:p>
        </p:txBody>
      </p:sp>
      <p:grpSp>
        <p:nvGrpSpPr>
          <p:cNvPr id="4" name="群組 3"/>
          <p:cNvGrpSpPr/>
          <p:nvPr/>
        </p:nvGrpSpPr>
        <p:grpSpPr>
          <a:xfrm>
            <a:off x="4932040" y="1193705"/>
            <a:ext cx="4104456" cy="5506257"/>
            <a:chOff x="4932040" y="1193705"/>
            <a:chExt cx="4104456" cy="5506257"/>
          </a:xfrm>
        </p:grpSpPr>
        <p:pic>
          <p:nvPicPr>
            <p:cNvPr id="4098" name="Picture 2" descr="File:Parnas Fountain in Brno - Heracles and Cerber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193705"/>
              <a:ext cx="4104456" cy="5475656"/>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103" descr="icon_by-sa.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040" y="6417361"/>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616552" y="6422963"/>
              <a:ext cx="2353786"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Wikipedia </a:t>
              </a:r>
              <a:r>
                <a:rPr lang="fr-FR" altLang="zh-TW" sz="1200" dirty="0">
                  <a:solidFill>
                    <a:schemeClr val="dk1"/>
                  </a:solidFill>
                  <a:latin typeface="Times New Roman" panose="02020603050405020304" pitchFamily="18" charset="0"/>
                  <a:cs typeface="Times New Roman" panose="02020603050405020304" pitchFamily="18" charset="0"/>
                </a:rPr>
                <a:t>Kirk, edited by Miraceti</a:t>
              </a: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內容版面配置區 2"/>
          <p:cNvSpPr>
            <a:spLocks noGrp="1"/>
          </p:cNvSpPr>
          <p:nvPr>
            <p:ph idx="1"/>
          </p:nvPr>
        </p:nvSpPr>
        <p:spPr>
          <a:xfrm>
            <a:off x="468313" y="404813"/>
            <a:ext cx="8229600" cy="6048375"/>
          </a:xfrm>
        </p:spPr>
        <p:txBody>
          <a:bodyPr/>
          <a:lstStyle/>
          <a:p>
            <a:r>
              <a:rPr lang="en-US" altLang="zh-TW" sz="3000" dirty="0" smtClean="0">
                <a:solidFill>
                  <a:schemeClr val="bg1"/>
                </a:solidFill>
                <a:latin typeface="Times New Roman" pitchFamily="18" charset="0"/>
                <a:cs typeface="Times New Roman" pitchFamily="18" charset="0"/>
              </a:rPr>
              <a:t>Whilst in the underworld, Heracles met </a:t>
            </a:r>
            <a:r>
              <a:rPr lang="en-US" altLang="zh-TW" sz="3000" dirty="0" err="1" smtClean="0">
                <a:solidFill>
                  <a:schemeClr val="bg1"/>
                </a:solidFill>
                <a:latin typeface="Times New Roman" pitchFamily="18" charset="0"/>
                <a:cs typeface="Times New Roman" pitchFamily="18" charset="0"/>
              </a:rPr>
              <a:t>Theseus</a:t>
            </a:r>
            <a:r>
              <a:rPr lang="en-US" altLang="zh-TW" sz="3000" dirty="0" smtClean="0">
                <a:solidFill>
                  <a:schemeClr val="bg1"/>
                </a:solidFill>
                <a:latin typeface="Times New Roman" pitchFamily="18" charset="0"/>
                <a:cs typeface="Times New Roman" pitchFamily="18" charset="0"/>
              </a:rPr>
              <a:t> and </a:t>
            </a:r>
            <a:r>
              <a:rPr lang="en-US" altLang="zh-TW" sz="3000" dirty="0" err="1" smtClean="0">
                <a:solidFill>
                  <a:schemeClr val="bg1"/>
                </a:solidFill>
                <a:latin typeface="Times New Roman" pitchFamily="18" charset="0"/>
                <a:cs typeface="Times New Roman" pitchFamily="18" charset="0"/>
              </a:rPr>
              <a:t>Pirithous</a:t>
            </a:r>
            <a:r>
              <a:rPr lang="en-US" altLang="zh-TW" sz="3000" dirty="0" smtClean="0">
                <a:solidFill>
                  <a:schemeClr val="bg1"/>
                </a:solidFill>
                <a:latin typeface="Times New Roman" pitchFamily="18" charset="0"/>
                <a:cs typeface="Times New Roman" pitchFamily="18" charset="0"/>
              </a:rPr>
              <a:t>. The two companions had been imprisoned by Hades for attempting to kidnap Persephone. Hades feigned hospitality and prepared a feast inviting them to sit. They unknowingly sat in chairs of forgetfulness and were permanently ensnared. When Heracles had pulled </a:t>
            </a:r>
            <a:r>
              <a:rPr lang="en-US" altLang="zh-TW" sz="3000" dirty="0" err="1" smtClean="0">
                <a:solidFill>
                  <a:schemeClr val="bg1"/>
                </a:solidFill>
                <a:latin typeface="Times New Roman" pitchFamily="18" charset="0"/>
                <a:cs typeface="Times New Roman" pitchFamily="18" charset="0"/>
              </a:rPr>
              <a:t>Theseus</a:t>
            </a:r>
            <a:r>
              <a:rPr lang="en-US" altLang="zh-TW" sz="3000" dirty="0" smtClean="0">
                <a:solidFill>
                  <a:schemeClr val="bg1"/>
                </a:solidFill>
                <a:latin typeface="Times New Roman" pitchFamily="18" charset="0"/>
                <a:cs typeface="Times New Roman" pitchFamily="18" charset="0"/>
              </a:rPr>
              <a:t> first from his chair, some of his thigh stuck to it (this explains the supposedly lean thighs of Athenians), but the earth shook at the attempt to liberate </a:t>
            </a:r>
            <a:r>
              <a:rPr lang="en-US" altLang="zh-TW" sz="3000" dirty="0" err="1" smtClean="0">
                <a:solidFill>
                  <a:schemeClr val="bg1"/>
                </a:solidFill>
                <a:latin typeface="Times New Roman" pitchFamily="18" charset="0"/>
                <a:cs typeface="Times New Roman" pitchFamily="18" charset="0"/>
              </a:rPr>
              <a:t>Pirithous</a:t>
            </a:r>
            <a:r>
              <a:rPr lang="en-US" altLang="zh-TW" sz="3000" dirty="0" smtClean="0">
                <a:solidFill>
                  <a:schemeClr val="bg1"/>
                </a:solidFill>
                <a:latin typeface="Times New Roman" pitchFamily="18" charset="0"/>
                <a:cs typeface="Times New Roman" pitchFamily="18" charset="0"/>
              </a:rPr>
              <a:t>, whose desire to have the wife of a god for himself was so insulting he was doomed to stay behind.</a:t>
            </a:r>
            <a:endParaRPr lang="zh-TW" altLang="en-US" sz="3000" dirty="0" smtClean="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內容版面配置區 2"/>
          <p:cNvSpPr>
            <a:spLocks noGrp="1"/>
          </p:cNvSpPr>
          <p:nvPr>
            <p:ph idx="1"/>
          </p:nvPr>
        </p:nvSpPr>
        <p:spPr>
          <a:xfrm>
            <a:off x="468313" y="188913"/>
            <a:ext cx="8229600" cy="4525962"/>
          </a:xfrm>
        </p:spPr>
        <p:txBody>
          <a:bodyPr/>
          <a:lstStyle/>
          <a:p>
            <a:r>
              <a:rPr lang="en-US" altLang="zh-TW" dirty="0" smtClean="0">
                <a:solidFill>
                  <a:schemeClr val="bg1"/>
                </a:solidFill>
                <a:latin typeface="Times New Roman" pitchFamily="18" charset="0"/>
                <a:cs typeface="Times New Roman" pitchFamily="18" charset="0"/>
              </a:rPr>
              <a:t>The story that Hercules fought with Death in order to save his friend(</a:t>
            </a:r>
            <a:r>
              <a:rPr lang="en-US" altLang="zh-TW" dirty="0" err="1" smtClean="0">
                <a:solidFill>
                  <a:schemeClr val="bg1"/>
                </a:solidFill>
                <a:latin typeface="Times New Roman" pitchFamily="18" charset="0"/>
                <a:cs typeface="Times New Roman" pitchFamily="18" charset="0"/>
              </a:rPr>
              <a:t>Admetus</a:t>
            </a:r>
            <a:r>
              <a:rPr lang="en-US" altLang="zh-TW" dirty="0" smtClean="0">
                <a:solidFill>
                  <a:schemeClr val="bg1"/>
                </a:solidFill>
                <a:latin typeface="Times New Roman" pitchFamily="18" charset="0"/>
                <a:cs typeface="Times New Roman" pitchFamily="18" charset="0"/>
              </a:rPr>
              <a:t>)’s wife, Alcestis, best described his character as the Greeks saw it: </a:t>
            </a:r>
            <a:r>
              <a:rPr lang="en-US" altLang="zh-TW" dirty="0" smtClean="0">
                <a:solidFill>
                  <a:srgbClr val="FFFF00"/>
                </a:solidFill>
                <a:latin typeface="Times New Roman" pitchFamily="18" charset="0"/>
                <a:cs typeface="Times New Roman" pitchFamily="18" charset="0"/>
              </a:rPr>
              <a:t>simplicity and blundering stupidity. </a:t>
            </a:r>
            <a:endParaRPr lang="zh-TW" altLang="en-US" dirty="0" smtClean="0">
              <a:solidFill>
                <a:srgbClr val="FFFF00"/>
              </a:solidFill>
              <a:latin typeface="Times New Roman" pitchFamily="18" charset="0"/>
              <a:cs typeface="Times New Roman" pitchFamily="18" charset="0"/>
            </a:endParaRPr>
          </a:p>
        </p:txBody>
      </p:sp>
      <p:sp>
        <p:nvSpPr>
          <p:cNvPr id="26628" name="文字方塊 4"/>
          <p:cNvSpPr txBox="1">
            <a:spLocks noChangeArrowheads="1"/>
          </p:cNvSpPr>
          <p:nvPr/>
        </p:nvSpPr>
        <p:spPr bwMode="auto">
          <a:xfrm>
            <a:off x="4283968" y="2420888"/>
            <a:ext cx="4429125" cy="369887"/>
          </a:xfrm>
          <a:prstGeom prst="rect">
            <a:avLst/>
          </a:prstGeom>
          <a:noFill/>
          <a:ln w="9525">
            <a:noFill/>
            <a:miter lim="800000"/>
            <a:headEnd/>
            <a:tailEnd/>
          </a:ln>
        </p:spPr>
        <p:txBody>
          <a:bodyPr>
            <a:spAutoFit/>
          </a:bodyPr>
          <a:lstStyle/>
          <a:p>
            <a:r>
              <a:rPr lang="en-US" altLang="zh-TW" b="1" dirty="0">
                <a:solidFill>
                  <a:schemeClr val="bg1"/>
                </a:solidFill>
                <a:latin typeface="Times New Roman" pitchFamily="18" charset="0"/>
                <a:cs typeface="Times New Roman" pitchFamily="18" charset="0"/>
              </a:rPr>
              <a:t>Hercules</a:t>
            </a:r>
            <a:r>
              <a:rPr lang="en-US" altLang="zh-TW" dirty="0">
                <a:solidFill>
                  <a:schemeClr val="bg1"/>
                </a:solidFill>
                <a:latin typeface="Times New Roman" pitchFamily="18" charset="0"/>
                <a:cs typeface="Times New Roman" pitchFamily="18" charset="0"/>
              </a:rPr>
              <a:t> Fighting </a:t>
            </a:r>
            <a:r>
              <a:rPr lang="en-US" altLang="zh-TW" b="1" dirty="0">
                <a:solidFill>
                  <a:schemeClr val="bg1"/>
                </a:solidFill>
                <a:latin typeface="Times New Roman" pitchFamily="18" charset="0"/>
                <a:cs typeface="Times New Roman" pitchFamily="18" charset="0"/>
              </a:rPr>
              <a:t>Death</a:t>
            </a:r>
            <a:r>
              <a:rPr lang="en-US" altLang="zh-TW" dirty="0">
                <a:solidFill>
                  <a:schemeClr val="bg1"/>
                </a:solidFill>
                <a:latin typeface="Times New Roman" pitchFamily="18" charset="0"/>
                <a:cs typeface="Times New Roman" pitchFamily="18" charset="0"/>
              </a:rPr>
              <a:t> to Save Alcestis</a:t>
            </a:r>
            <a:endParaRPr lang="zh-TW" altLang="en-US" dirty="0">
              <a:solidFill>
                <a:schemeClr val="bg1"/>
              </a:solidFill>
              <a:latin typeface="Times New Roman" pitchFamily="18" charset="0"/>
              <a:cs typeface="Times New Roman" pitchFamily="18" charset="0"/>
            </a:endParaRPr>
          </a:p>
        </p:txBody>
      </p:sp>
      <p:grpSp>
        <p:nvGrpSpPr>
          <p:cNvPr id="3" name="群組 2"/>
          <p:cNvGrpSpPr/>
          <p:nvPr/>
        </p:nvGrpSpPr>
        <p:grpSpPr>
          <a:xfrm>
            <a:off x="827584" y="2790775"/>
            <a:ext cx="7416824" cy="3899567"/>
            <a:chOff x="827584" y="2790775"/>
            <a:chExt cx="7416824" cy="3899567"/>
          </a:xfrm>
        </p:grpSpPr>
        <p:pic>
          <p:nvPicPr>
            <p:cNvPr id="7170" name="Picture 2" descr="File:Hercules Fighting Death to Save Alcestis by Frederic Lord Leighton (1869-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790775"/>
              <a:ext cx="7416824" cy="38995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6329979"/>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1"/>
          <p:cNvSpPr>
            <a:spLocks noGrp="1"/>
          </p:cNvSpPr>
          <p:nvPr>
            <p:ph type="title"/>
          </p:nvPr>
        </p:nvSpPr>
        <p:spPr/>
        <p:txBody>
          <a:bodyPr/>
          <a:lstStyle/>
          <a:p>
            <a:r>
              <a:rPr lang="en-US" altLang="zh-TW" dirty="0" smtClean="0">
                <a:solidFill>
                  <a:schemeClr val="bg1"/>
                </a:solidFill>
                <a:latin typeface="Times New Roman" pitchFamily="18" charset="0"/>
                <a:cs typeface="Times New Roman" pitchFamily="18" charset="0"/>
              </a:rPr>
              <a:t>Death of Hercules</a:t>
            </a:r>
            <a:endParaRPr lang="zh-TW" altLang="en-US" dirty="0" smtClean="0">
              <a:solidFill>
                <a:schemeClr val="bg1"/>
              </a:solidFill>
              <a:latin typeface="Times New Roman" pitchFamily="18" charset="0"/>
              <a:cs typeface="Times New Roman" pitchFamily="18" charset="0"/>
            </a:endParaRPr>
          </a:p>
        </p:txBody>
      </p:sp>
      <p:sp>
        <p:nvSpPr>
          <p:cNvPr id="27651" name="內容版面配置區 2"/>
          <p:cNvSpPr>
            <a:spLocks noGrp="1"/>
          </p:cNvSpPr>
          <p:nvPr>
            <p:ph idx="1"/>
          </p:nvPr>
        </p:nvSpPr>
        <p:spPr/>
        <p:txBody>
          <a:bodyPr/>
          <a:lstStyle/>
          <a:p>
            <a:r>
              <a:rPr lang="en-US" altLang="zh-TW" dirty="0" smtClean="0">
                <a:solidFill>
                  <a:srgbClr val="FFFF00"/>
                </a:solidFill>
                <a:latin typeface="Times New Roman" pitchFamily="18" charset="0"/>
                <a:cs typeface="Times New Roman" pitchFamily="18" charset="0"/>
              </a:rPr>
              <a:t>Hercules was married to </a:t>
            </a:r>
            <a:r>
              <a:rPr lang="en-US" altLang="zh-TW" dirty="0" err="1" smtClean="0">
                <a:solidFill>
                  <a:srgbClr val="FFFF00"/>
                </a:solidFill>
                <a:latin typeface="Times New Roman" pitchFamily="18" charset="0"/>
                <a:cs typeface="Times New Roman" pitchFamily="18" charset="0"/>
              </a:rPr>
              <a:t>Deianeira</a:t>
            </a:r>
            <a:r>
              <a:rPr lang="en-US" altLang="zh-TW" dirty="0" smtClean="0">
                <a:solidFill>
                  <a:schemeClr val="bg1"/>
                </a:solidFill>
                <a:latin typeface="Times New Roman" pitchFamily="18" charset="0"/>
                <a:cs typeface="Times New Roman" pitchFamily="18" charset="0"/>
              </a:rPr>
              <a:t>. One day, long after Hercules' marriage to </a:t>
            </a:r>
            <a:r>
              <a:rPr lang="en-US" altLang="zh-TW" dirty="0" err="1" smtClean="0">
                <a:solidFill>
                  <a:schemeClr val="bg1"/>
                </a:solidFill>
                <a:latin typeface="Times New Roman" pitchFamily="18" charset="0"/>
                <a:cs typeface="Times New Roman" pitchFamily="18" charset="0"/>
              </a:rPr>
              <a:t>Deianeira</a:t>
            </a:r>
            <a:r>
              <a:rPr lang="en-US" altLang="zh-TW" dirty="0" smtClean="0">
                <a:solidFill>
                  <a:schemeClr val="bg1"/>
                </a:solidFill>
                <a:latin typeface="Times New Roman" pitchFamily="18" charset="0"/>
                <a:cs typeface="Times New Roman" pitchFamily="18" charset="0"/>
              </a:rPr>
              <a:t>, the centaur </a:t>
            </a:r>
            <a:r>
              <a:rPr lang="en-US" altLang="zh-TW" dirty="0" err="1" smtClean="0">
                <a:solidFill>
                  <a:srgbClr val="FFFF00"/>
                </a:solidFill>
                <a:latin typeface="Times New Roman" pitchFamily="18" charset="0"/>
                <a:cs typeface="Times New Roman" pitchFamily="18" charset="0"/>
              </a:rPr>
              <a:t>Nessus</a:t>
            </a:r>
            <a:r>
              <a:rPr lang="en-US" altLang="zh-TW" dirty="0" smtClean="0">
                <a:solidFill>
                  <a:schemeClr val="bg1"/>
                </a:solidFill>
                <a:latin typeface="Times New Roman" pitchFamily="18" charset="0"/>
                <a:cs typeface="Times New Roman" pitchFamily="18" charset="0"/>
              </a:rPr>
              <a:t> offered to ferry them across a wide river that they had to cross. </a:t>
            </a:r>
            <a:r>
              <a:rPr lang="en-US" altLang="zh-TW" dirty="0" err="1" smtClean="0">
                <a:solidFill>
                  <a:srgbClr val="FFFF00"/>
                </a:solidFill>
                <a:latin typeface="Times New Roman" pitchFamily="18" charset="0"/>
                <a:cs typeface="Times New Roman" pitchFamily="18" charset="0"/>
              </a:rPr>
              <a:t>Nessus</a:t>
            </a:r>
            <a:r>
              <a:rPr lang="en-US" altLang="zh-TW" dirty="0" smtClean="0">
                <a:solidFill>
                  <a:schemeClr val="bg1"/>
                </a:solidFill>
                <a:latin typeface="Times New Roman" pitchFamily="18" charset="0"/>
                <a:cs typeface="Times New Roman" pitchFamily="18" charset="0"/>
              </a:rPr>
              <a:t> set off with </a:t>
            </a:r>
            <a:r>
              <a:rPr lang="en-US" altLang="zh-TW" dirty="0" err="1" smtClean="0">
                <a:solidFill>
                  <a:schemeClr val="bg1"/>
                </a:solidFill>
                <a:latin typeface="Times New Roman" pitchFamily="18" charset="0"/>
                <a:cs typeface="Times New Roman" pitchFamily="18" charset="0"/>
              </a:rPr>
              <a:t>Deianeira</a:t>
            </a:r>
            <a:r>
              <a:rPr lang="en-US" altLang="zh-TW" dirty="0" smtClean="0">
                <a:solidFill>
                  <a:schemeClr val="bg1"/>
                </a:solidFill>
                <a:latin typeface="Times New Roman" pitchFamily="18" charset="0"/>
                <a:cs typeface="Times New Roman" pitchFamily="18" charset="0"/>
              </a:rPr>
              <a:t> first, but </a:t>
            </a:r>
            <a:r>
              <a:rPr lang="en-US" altLang="zh-TW" dirty="0" smtClean="0">
                <a:solidFill>
                  <a:srgbClr val="FFFF00"/>
                </a:solidFill>
                <a:latin typeface="Times New Roman" pitchFamily="18" charset="0"/>
                <a:cs typeface="Times New Roman" pitchFamily="18" charset="0"/>
              </a:rPr>
              <a:t>tried to abduct her.</a:t>
            </a:r>
            <a:r>
              <a:rPr lang="en-US" altLang="zh-TW" dirty="0" smtClean="0">
                <a:solidFill>
                  <a:schemeClr val="bg1"/>
                </a:solidFill>
                <a:latin typeface="Times New Roman" pitchFamily="18" charset="0"/>
                <a:cs typeface="Times New Roman" pitchFamily="18" charset="0"/>
              </a:rPr>
              <a:t> When Hercules realized the centaur's real intention, Hercules chased after him and shot him with an arrow which was poisoned with Hydra's blood. </a:t>
            </a:r>
            <a:endParaRPr lang="zh-TW" altLang="en-US" dirty="0" smtClean="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內容版面配置區 2"/>
          <p:cNvSpPr>
            <a:spLocks noGrp="1"/>
          </p:cNvSpPr>
          <p:nvPr>
            <p:ph idx="1"/>
          </p:nvPr>
        </p:nvSpPr>
        <p:spPr>
          <a:xfrm>
            <a:off x="457200" y="404813"/>
            <a:ext cx="8229600" cy="5721350"/>
          </a:xfrm>
        </p:spPr>
        <p:txBody>
          <a:bodyPr/>
          <a:lstStyle/>
          <a:p>
            <a:r>
              <a:rPr lang="en-US" altLang="zh-TW" dirty="0" smtClean="0">
                <a:solidFill>
                  <a:srgbClr val="FFFF00"/>
                </a:solidFill>
                <a:latin typeface="Times New Roman" pitchFamily="18" charset="0"/>
                <a:cs typeface="Times New Roman" pitchFamily="18" charset="0"/>
              </a:rPr>
              <a:t>Before he died, </a:t>
            </a:r>
            <a:r>
              <a:rPr lang="en-US" altLang="zh-TW" dirty="0" err="1" smtClean="0">
                <a:solidFill>
                  <a:srgbClr val="FFFF00"/>
                </a:solidFill>
                <a:latin typeface="Times New Roman" pitchFamily="18" charset="0"/>
                <a:cs typeface="Times New Roman" pitchFamily="18" charset="0"/>
              </a:rPr>
              <a:t>Nessus</a:t>
            </a:r>
            <a:r>
              <a:rPr lang="en-US" altLang="zh-TW" dirty="0" smtClean="0">
                <a:solidFill>
                  <a:srgbClr val="FFFF00"/>
                </a:solidFill>
                <a:latin typeface="Times New Roman" pitchFamily="18" charset="0"/>
                <a:cs typeface="Times New Roman" pitchFamily="18" charset="0"/>
              </a:rPr>
              <a:t> cheated </a:t>
            </a:r>
            <a:r>
              <a:rPr lang="en-US" altLang="zh-TW" dirty="0" err="1" smtClean="0">
                <a:solidFill>
                  <a:srgbClr val="FFFF00"/>
                </a:solidFill>
                <a:latin typeface="Times New Roman" pitchFamily="18" charset="0"/>
                <a:cs typeface="Times New Roman" pitchFamily="18" charset="0"/>
              </a:rPr>
              <a:t>Deianeira</a:t>
            </a:r>
            <a:r>
              <a:rPr lang="en-US" altLang="zh-TW" dirty="0" smtClean="0">
                <a:solidFill>
                  <a:srgbClr val="FFFF00"/>
                </a:solidFill>
                <a:latin typeface="Times New Roman" pitchFamily="18" charset="0"/>
                <a:cs typeface="Times New Roman" pitchFamily="18" charset="0"/>
              </a:rPr>
              <a:t> into taking some of his blood and treasure it, telling her that it was a very powerful medicine and: if she ever thought Hercules was being unfaithful, the centaur told her, the blood would restore his love. </a:t>
            </a:r>
            <a:r>
              <a:rPr lang="en-US" altLang="zh-TW" dirty="0" err="1" smtClean="0">
                <a:solidFill>
                  <a:srgbClr val="FFFF00"/>
                </a:solidFill>
                <a:latin typeface="Times New Roman" pitchFamily="18" charset="0"/>
                <a:cs typeface="Times New Roman" pitchFamily="18" charset="0"/>
              </a:rPr>
              <a:t>Deianeira</a:t>
            </a:r>
            <a:r>
              <a:rPr lang="en-US" altLang="zh-TW" dirty="0" smtClean="0">
                <a:solidFill>
                  <a:srgbClr val="FFFF00"/>
                </a:solidFill>
                <a:latin typeface="Times New Roman" pitchFamily="18" charset="0"/>
                <a:cs typeface="Times New Roman" pitchFamily="18" charset="0"/>
              </a:rPr>
              <a:t> kept the vial of blood. Therefore, when the rumor that Hercules had fallen in love with another woman. She smeared some of the blood on a robe and sent it to Hercules.</a:t>
            </a:r>
            <a:endParaRPr lang="zh-TW" altLang="en-US" dirty="0" smtClean="0">
              <a:solidFill>
                <a:srgbClr val="FFFF00"/>
              </a:solidFill>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r>
              <a:rPr lang="en-US" altLang="zh-TW" dirty="0" err="1" smtClean="0">
                <a:solidFill>
                  <a:schemeClr val="bg1"/>
                </a:solidFill>
                <a:latin typeface="Times New Roman" pitchFamily="18" charset="0"/>
                <a:cs typeface="Times New Roman" pitchFamily="18" charset="0"/>
              </a:rPr>
              <a:t>Nessus</a:t>
            </a:r>
            <a:r>
              <a:rPr lang="en-US" altLang="zh-TW" dirty="0" smtClean="0">
                <a:solidFill>
                  <a:schemeClr val="bg1"/>
                </a:solidFill>
                <a:latin typeface="Times New Roman" pitchFamily="18" charset="0"/>
                <a:cs typeface="Times New Roman" pitchFamily="18" charset="0"/>
              </a:rPr>
              <a:t>, </a:t>
            </a:r>
            <a:r>
              <a:rPr lang="en-US" altLang="zh-TW" dirty="0" err="1" smtClean="0">
                <a:solidFill>
                  <a:schemeClr val="bg1"/>
                </a:solidFill>
                <a:latin typeface="Times New Roman" pitchFamily="18" charset="0"/>
                <a:cs typeface="Times New Roman" pitchFamily="18" charset="0"/>
              </a:rPr>
              <a:t>Deianeira</a:t>
            </a:r>
            <a:r>
              <a:rPr lang="en-US" altLang="zh-TW" dirty="0" smtClean="0">
                <a:solidFill>
                  <a:schemeClr val="bg1"/>
                </a:solidFill>
                <a:latin typeface="Times New Roman" pitchFamily="18" charset="0"/>
                <a:cs typeface="Times New Roman" pitchFamily="18" charset="0"/>
              </a:rPr>
              <a:t>, and Hercules</a:t>
            </a:r>
            <a:endParaRPr lang="zh-TW" altLang="en-US" dirty="0" smtClean="0">
              <a:latin typeface="Times New Roman" pitchFamily="18" charset="0"/>
              <a:cs typeface="Times New Roman" pitchFamily="18" charset="0"/>
            </a:endParaRPr>
          </a:p>
        </p:txBody>
      </p:sp>
      <p:grpSp>
        <p:nvGrpSpPr>
          <p:cNvPr id="3" name="群組 2"/>
          <p:cNvGrpSpPr/>
          <p:nvPr/>
        </p:nvGrpSpPr>
        <p:grpSpPr>
          <a:xfrm>
            <a:off x="201324" y="2132856"/>
            <a:ext cx="4487553" cy="3744416"/>
            <a:chOff x="201324" y="2132856"/>
            <a:chExt cx="4487553" cy="3744416"/>
          </a:xfrm>
        </p:grpSpPr>
        <p:pic>
          <p:nvPicPr>
            <p:cNvPr id="4098" name="Picture 2" descr="File:Bauer - Hercules Nessus Deianira.jpg"/>
            <p:cNvPicPr>
              <a:picLocks noChangeAspect="1" noChangeArrowheads="1"/>
            </p:cNvPicPr>
            <p:nvPr/>
          </p:nvPicPr>
          <p:blipFill rotWithShape="1">
            <a:blip r:embed="rId2">
              <a:extLst>
                <a:ext uri="{28A0092B-C50C-407E-A947-70E740481C1C}">
                  <a14:useLocalDpi xmlns:a14="http://schemas.microsoft.com/office/drawing/2010/main" val="0"/>
                </a:ext>
              </a:extLst>
            </a:blip>
            <a:srcRect l="26109"/>
            <a:stretch/>
          </p:blipFill>
          <p:spPr bwMode="auto">
            <a:xfrm>
              <a:off x="201324" y="2132856"/>
              <a:ext cx="4487553" cy="37444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746" y="5506234"/>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群組 4"/>
          <p:cNvGrpSpPr/>
          <p:nvPr/>
        </p:nvGrpSpPr>
        <p:grpSpPr>
          <a:xfrm>
            <a:off x="4900876" y="1412775"/>
            <a:ext cx="4096057" cy="5377755"/>
            <a:chOff x="4900876" y="1412775"/>
            <a:chExt cx="4096057" cy="5377755"/>
          </a:xfrm>
        </p:grpSpPr>
        <p:pic>
          <p:nvPicPr>
            <p:cNvPr id="9218" name="Picture 2" descr="File:Guido Reni 03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0876" y="1412775"/>
              <a:ext cx="4096057" cy="53777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0876" y="643016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內容版面配置區 2"/>
          <p:cNvSpPr>
            <a:spLocks noGrp="1"/>
          </p:cNvSpPr>
          <p:nvPr>
            <p:ph idx="1"/>
          </p:nvPr>
        </p:nvSpPr>
        <p:spPr>
          <a:xfrm>
            <a:off x="539552" y="404664"/>
            <a:ext cx="8229600" cy="5832648"/>
          </a:xfrm>
        </p:spPr>
        <p:txBody>
          <a:bodyPr/>
          <a:lstStyle/>
          <a:p>
            <a:r>
              <a:rPr lang="en-US" altLang="zh-TW" dirty="0" smtClean="0">
                <a:solidFill>
                  <a:schemeClr val="bg1"/>
                </a:solidFill>
                <a:latin typeface="Times New Roman" pitchFamily="18" charset="0"/>
                <a:cs typeface="Times New Roman" pitchFamily="18" charset="0"/>
              </a:rPr>
              <a:t>Hercules felt burning as soon as he wore the robe. Leaning what happened to Hercules, </a:t>
            </a:r>
            <a:r>
              <a:rPr lang="en-US" altLang="zh-TW" dirty="0" err="1" smtClean="0">
                <a:solidFill>
                  <a:schemeClr val="bg1"/>
                </a:solidFill>
                <a:latin typeface="Times New Roman" pitchFamily="18" charset="0"/>
                <a:cs typeface="Times New Roman" pitchFamily="18" charset="0"/>
              </a:rPr>
              <a:t>Deianeira</a:t>
            </a:r>
            <a:r>
              <a:rPr lang="en-US" altLang="zh-TW" dirty="0" smtClean="0">
                <a:solidFill>
                  <a:schemeClr val="bg1"/>
                </a:solidFill>
                <a:latin typeface="Times New Roman" pitchFamily="18" charset="0"/>
                <a:cs typeface="Times New Roman" pitchFamily="18" charset="0"/>
              </a:rPr>
              <a:t> killed herself. </a:t>
            </a:r>
          </a:p>
          <a:p>
            <a:endParaRPr lang="en-US" altLang="zh-TW" dirty="0" smtClean="0">
              <a:solidFill>
                <a:schemeClr val="bg1"/>
              </a:solidFill>
              <a:latin typeface="Times New Roman" pitchFamily="18" charset="0"/>
              <a:cs typeface="Times New Roman" pitchFamily="18" charset="0"/>
            </a:endParaRPr>
          </a:p>
          <a:p>
            <a:r>
              <a:rPr lang="en-US" altLang="zh-TW" dirty="0" smtClean="0">
                <a:solidFill>
                  <a:schemeClr val="bg1"/>
                </a:solidFill>
                <a:latin typeface="Times New Roman" pitchFamily="18" charset="0"/>
                <a:cs typeface="Times New Roman" pitchFamily="18" charset="0"/>
              </a:rPr>
              <a:t>Hercules also killed himself in the end.</a:t>
            </a:r>
            <a:br>
              <a:rPr lang="en-US" altLang="zh-TW" dirty="0" smtClean="0">
                <a:solidFill>
                  <a:schemeClr val="bg1"/>
                </a:solidFill>
                <a:latin typeface="Times New Roman" pitchFamily="18" charset="0"/>
                <a:cs typeface="Times New Roman" pitchFamily="18" charset="0"/>
              </a:rPr>
            </a:br>
            <a:r>
              <a:rPr lang="en-US" altLang="zh-TW" dirty="0" smtClean="0">
                <a:solidFill>
                  <a:schemeClr val="bg1"/>
                </a:solidFill>
                <a:latin typeface="Times New Roman" pitchFamily="18" charset="0"/>
                <a:cs typeface="Times New Roman" pitchFamily="18" charset="0"/>
              </a:rPr>
              <a:t>“This is rest. This is the end,” said Hercules.</a:t>
            </a:r>
          </a:p>
          <a:p>
            <a:endParaRPr lang="en-US" altLang="zh-TW" dirty="0">
              <a:solidFill>
                <a:schemeClr val="bg1"/>
              </a:solidFill>
              <a:latin typeface="Times New Roman" pitchFamily="18" charset="0"/>
              <a:cs typeface="Times New Roman" pitchFamily="18" charset="0"/>
            </a:endParaRPr>
          </a:p>
          <a:p>
            <a:r>
              <a:rPr lang="en-US" altLang="zh-TW" dirty="0">
                <a:solidFill>
                  <a:schemeClr val="bg1"/>
                </a:solidFill>
                <a:latin typeface="Times New Roman" pitchFamily="18" charset="0"/>
                <a:cs typeface="Times New Roman" pitchFamily="18" charset="0"/>
              </a:rPr>
              <a:t>Hercules was taken to heaven, where he was reconciled to Hera and married her daughter Hebe.</a:t>
            </a:r>
            <a:endParaRPr lang="zh-TW" altLang="en-US" dirty="0">
              <a:solidFill>
                <a:schemeClr val="bg1"/>
              </a:solidFill>
              <a:latin typeface="Times New Roman" pitchFamily="18" charset="0"/>
              <a:cs typeface="Times New Roman" pitchFamily="18" charset="0"/>
            </a:endParaRPr>
          </a:p>
          <a:p>
            <a:endParaRPr lang="zh-TW" altLang="en-US" dirty="0" smtClean="0">
              <a:solidFill>
                <a:schemeClr val="bg1"/>
              </a:solidFill>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pPr algn="l" eaLnBrk="1" hangingPunct="1"/>
            <a:r>
              <a:rPr lang="en-US" altLang="zh-TW" dirty="0" smtClean="0">
                <a:solidFill>
                  <a:schemeClr val="bg1"/>
                </a:solidFill>
                <a:latin typeface="Times New Roman" pitchFamily="18" charset="0"/>
                <a:cs typeface="Times New Roman" pitchFamily="18" charset="0"/>
              </a:rPr>
              <a:t>Hercules</a:t>
            </a:r>
            <a:endParaRPr lang="zh-TW" altLang="en-US" dirty="0" smtClean="0">
              <a:solidFill>
                <a:schemeClr val="bg1"/>
              </a:solidFill>
              <a:latin typeface="Times New Roman" pitchFamily="18" charset="0"/>
              <a:cs typeface="Times New Roman" pitchFamily="18" charset="0"/>
            </a:endParaRPr>
          </a:p>
        </p:txBody>
      </p:sp>
      <p:sp>
        <p:nvSpPr>
          <p:cNvPr id="4099" name="內容版面配置區 2"/>
          <p:cNvSpPr>
            <a:spLocks noGrp="1"/>
          </p:cNvSpPr>
          <p:nvPr>
            <p:ph idx="1"/>
          </p:nvPr>
        </p:nvSpPr>
        <p:spPr>
          <a:xfrm>
            <a:off x="251520" y="1268413"/>
            <a:ext cx="5194300" cy="5256212"/>
          </a:xfrm>
        </p:spPr>
        <p:txBody>
          <a:bodyPr/>
          <a:lstStyle/>
          <a:p>
            <a:pPr eaLnBrk="1" hangingPunct="1"/>
            <a:r>
              <a:rPr lang="en-US" altLang="zh-TW" dirty="0" smtClean="0">
                <a:solidFill>
                  <a:schemeClr val="bg1"/>
                </a:solidFill>
                <a:latin typeface="Times New Roman" pitchFamily="18" charset="0"/>
                <a:cs typeface="Times New Roman" pitchFamily="18" charset="0"/>
              </a:rPr>
              <a:t>was a demigod, son of Zeus and the mortal Alcmene.</a:t>
            </a:r>
          </a:p>
          <a:p>
            <a:pPr eaLnBrk="1" hangingPunct="1"/>
            <a:r>
              <a:rPr lang="en-US" altLang="zh-TW" dirty="0" smtClean="0">
                <a:solidFill>
                  <a:schemeClr val="bg1"/>
                </a:solidFill>
                <a:latin typeface="Times New Roman" pitchFamily="18" charset="0"/>
                <a:cs typeface="Times New Roman" pitchFamily="18" charset="0"/>
              </a:rPr>
              <a:t>Hera, therefore, hated him.</a:t>
            </a:r>
          </a:p>
          <a:p>
            <a:pPr eaLnBrk="1" hangingPunct="1"/>
            <a:endParaRPr lang="en-US" altLang="zh-TW" dirty="0" smtClean="0">
              <a:solidFill>
                <a:schemeClr val="bg1"/>
              </a:solidFill>
              <a:latin typeface="Times New Roman" pitchFamily="18" charset="0"/>
              <a:cs typeface="Times New Roman" pitchFamily="18" charset="0"/>
            </a:endParaRPr>
          </a:p>
          <a:p>
            <a:pPr eaLnBrk="1" hangingPunct="1"/>
            <a:r>
              <a:rPr lang="en-US" altLang="zh-TW" dirty="0" smtClean="0">
                <a:solidFill>
                  <a:schemeClr val="bg1"/>
                </a:solidFill>
                <a:latin typeface="Times New Roman" pitchFamily="18" charset="0"/>
                <a:cs typeface="Times New Roman" pitchFamily="18" charset="0"/>
              </a:rPr>
              <a:t>was the strongest man on earth, never defeated by anything that lived in the air, sea, or on the land.</a:t>
            </a:r>
          </a:p>
        </p:txBody>
      </p:sp>
      <p:grpSp>
        <p:nvGrpSpPr>
          <p:cNvPr id="4" name="群組 3"/>
          <p:cNvGrpSpPr/>
          <p:nvPr/>
        </p:nvGrpSpPr>
        <p:grpSpPr>
          <a:xfrm>
            <a:off x="5440173" y="849767"/>
            <a:ext cx="3479133" cy="4896544"/>
            <a:chOff x="5440173" y="849767"/>
            <a:chExt cx="3479133" cy="4896544"/>
          </a:xfrm>
        </p:grpSpPr>
        <p:pic>
          <p:nvPicPr>
            <p:cNvPr id="6" name="Picture 7" descr="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820" y="849767"/>
              <a:ext cx="3473486" cy="4896544"/>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103" descr="icon_by-sa.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0173" y="5467324"/>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186777" y="5445224"/>
              <a:ext cx="995785" cy="276999"/>
            </a:xfrm>
            <a:prstGeom prst="rect">
              <a:avLst/>
            </a:prstGeom>
          </p:spPr>
          <p:txBody>
            <a:bodyPr wrap="none">
              <a:spAutoFit/>
            </a:bodyPr>
            <a:lstStyle/>
            <a:p>
              <a:r>
                <a:rPr lang="en-US" altLang="zh-TW" sz="1200" dirty="0">
                  <a:solidFill>
                    <a:schemeClr val="bg1"/>
                  </a:solidFill>
                  <a:latin typeface="Times New Roman" panose="02020603050405020304" pitchFamily="18" charset="0"/>
                  <a:cs typeface="Times New Roman" panose="02020603050405020304" pitchFamily="18" charset="0"/>
                </a:rPr>
                <a:t>Flickr </a:t>
              </a:r>
              <a:r>
                <a:rPr lang="en-US" altLang="zh-TW" sz="1200" dirty="0" err="1">
                  <a:solidFill>
                    <a:schemeClr val="bg1"/>
                  </a:solidFill>
                  <a:latin typeface="Times New Roman" panose="02020603050405020304" pitchFamily="18" charset="0"/>
                  <a:cs typeface="Times New Roman" panose="02020603050405020304" pitchFamily="18" charset="0"/>
                </a:rPr>
                <a:t>hajeka</a:t>
              </a:r>
              <a:endParaRPr lang="en-US" altLang="zh-TW" sz="1200" dirty="0">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ctrTitle"/>
          </p:nvPr>
        </p:nvSpPr>
        <p:spPr/>
        <p:txBody>
          <a:bodyPr/>
          <a:lstStyle/>
          <a:p>
            <a:pPr eaLnBrk="1" hangingPunct="1"/>
            <a:r>
              <a:rPr lang="en-US" altLang="zh-TW" dirty="0" smtClean="0">
                <a:solidFill>
                  <a:schemeClr val="bg1"/>
                </a:solidFill>
                <a:latin typeface="Times New Roman" pitchFamily="18" charset="0"/>
                <a:cs typeface="Times New Roman" pitchFamily="18" charset="0"/>
              </a:rPr>
              <a:t>The Great Heroes </a:t>
            </a:r>
            <a:br>
              <a:rPr lang="en-US" altLang="zh-TW" dirty="0" smtClean="0">
                <a:solidFill>
                  <a:schemeClr val="bg1"/>
                </a:solidFill>
                <a:latin typeface="Times New Roman" pitchFamily="18" charset="0"/>
                <a:cs typeface="Times New Roman" pitchFamily="18" charset="0"/>
              </a:rPr>
            </a:br>
            <a:r>
              <a:rPr lang="en-US" altLang="zh-TW" dirty="0" smtClean="0">
                <a:solidFill>
                  <a:schemeClr val="bg1"/>
                </a:solidFill>
                <a:latin typeface="Times New Roman" pitchFamily="18" charset="0"/>
                <a:cs typeface="Times New Roman" pitchFamily="18" charset="0"/>
              </a:rPr>
              <a:t>before the Trojan War</a:t>
            </a:r>
            <a:endParaRPr lang="zh-TW" altLang="en-US" dirty="0" smtClean="0">
              <a:solidFill>
                <a:schemeClr val="bg1"/>
              </a:solidFill>
              <a:latin typeface="Times New Roman" pitchFamily="18" charset="0"/>
              <a:cs typeface="Times New Roman" pitchFamily="18" charset="0"/>
            </a:endParaRPr>
          </a:p>
        </p:txBody>
      </p:sp>
      <p:sp>
        <p:nvSpPr>
          <p:cNvPr id="3" name="副標題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r>
              <a:rPr lang="en-US" altLang="zh-TW" dirty="0" smtClean="0">
                <a:latin typeface="Times New Roman" pitchFamily="18" charset="0"/>
                <a:cs typeface="Times New Roman" pitchFamily="18" charset="0"/>
              </a:rPr>
              <a:t>Atlanta</a:t>
            </a:r>
            <a:endParaRPr lang="zh-TW" altLang="en-US" dirty="0" smtClean="0">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1188" y="4365625"/>
            <a:ext cx="7772400" cy="1362075"/>
          </a:xfrm>
        </p:spPr>
        <p:txBody>
          <a:bodyPr rtlCol="0">
            <a:normAutofit/>
          </a:bodyPr>
          <a:lstStyle/>
          <a:p>
            <a:pPr eaLnBrk="1" fontAlgn="auto" hangingPunct="1">
              <a:spcAft>
                <a:spcPts val="0"/>
              </a:spcAft>
              <a:defRPr/>
            </a:pPr>
            <a:r>
              <a:rPr lang="en-US" altLang="zh-TW" sz="6000" dirty="0" err="1" smtClean="0">
                <a:solidFill>
                  <a:schemeClr val="bg1"/>
                </a:solidFill>
                <a:latin typeface="Times New Roman" pitchFamily="18" charset="0"/>
                <a:cs typeface="Times New Roman" pitchFamily="18" charset="0"/>
              </a:rPr>
              <a:t>AtAlanta</a:t>
            </a:r>
            <a:endParaRPr lang="zh-TW" altLang="en-US" sz="6000" dirty="0" smtClean="0">
              <a:solidFill>
                <a:schemeClr val="bg1"/>
              </a:solidFill>
              <a:latin typeface="Times New Roman" pitchFamily="18" charset="0"/>
              <a:cs typeface="Times New Roman" pitchFamily="18" charset="0"/>
            </a:endParaRPr>
          </a:p>
        </p:txBody>
      </p:sp>
      <p:sp>
        <p:nvSpPr>
          <p:cNvPr id="3" name="文字版面配置區 2"/>
          <p:cNvSpPr>
            <a:spLocks noGrp="1"/>
          </p:cNvSpPr>
          <p:nvPr>
            <p:ph type="body" idx="1"/>
          </p:nvPr>
        </p:nvSpPr>
        <p:spPr>
          <a:xfrm>
            <a:off x="611188" y="3068638"/>
            <a:ext cx="7772400" cy="1500187"/>
          </a:xfrm>
        </p:spPr>
        <p:txBody>
          <a:bodyPr rtlCol="0">
            <a:normAutofit/>
          </a:bodyPr>
          <a:lstStyle/>
          <a:p>
            <a:pPr eaLnBrk="1" fontAlgn="auto" hangingPunct="1">
              <a:spcAft>
                <a:spcPts val="0"/>
              </a:spcAft>
              <a:buFont typeface="Arial" pitchFamily="34" charset="0"/>
              <a:buNone/>
              <a:defRPr/>
            </a:pPr>
            <a:r>
              <a:rPr lang="en-US" altLang="zh-TW" dirty="0" smtClean="0">
                <a:latin typeface="Times New Roman" pitchFamily="18" charset="0"/>
                <a:cs typeface="Times New Roman" pitchFamily="18" charset="0"/>
              </a:rPr>
              <a:t>A heroine</a:t>
            </a:r>
            <a:endParaRPr lang="zh-TW" altLang="en-US" dirty="0" smtClean="0">
              <a:latin typeface="Times New Roman" pitchFamily="18" charset="0"/>
              <a:cs typeface="Times New Roman" pitchFamily="18" charset="0"/>
            </a:endParaRPr>
          </a:p>
        </p:txBody>
      </p:sp>
      <p:grpSp>
        <p:nvGrpSpPr>
          <p:cNvPr id="7" name="群組 6"/>
          <p:cNvGrpSpPr/>
          <p:nvPr/>
        </p:nvGrpSpPr>
        <p:grpSpPr>
          <a:xfrm>
            <a:off x="5147500" y="180420"/>
            <a:ext cx="3849915" cy="6429024"/>
            <a:chOff x="5147500" y="180420"/>
            <a:chExt cx="3849915" cy="6429024"/>
          </a:xfrm>
        </p:grpSpPr>
        <p:pic>
          <p:nvPicPr>
            <p:cNvPr id="2050" name="Picture 2" descr="File:Atalanta Lepautre Louvre MR18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7500" y="180420"/>
              <a:ext cx="3849915" cy="6416525"/>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101" descr="icon_by.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7500" y="6344945"/>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840052" y="6332445"/>
              <a:ext cx="2651944"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Wikipedia Pierre </a:t>
              </a:r>
              <a:r>
                <a:rPr lang="en-US" altLang="zh-TW" sz="1200" dirty="0" err="1">
                  <a:solidFill>
                    <a:schemeClr val="dk1"/>
                  </a:solidFill>
                  <a:latin typeface="Times New Roman" panose="02020603050405020304" pitchFamily="18" charset="0"/>
                  <a:cs typeface="Times New Roman" panose="02020603050405020304" pitchFamily="18" charset="0"/>
                </a:rPr>
                <a:t>Lepautre</a:t>
              </a:r>
              <a:r>
                <a:rPr lang="en-US" altLang="zh-TW" sz="1200" dirty="0">
                  <a:solidFill>
                    <a:schemeClr val="dk1"/>
                  </a:solidFill>
                  <a:latin typeface="Times New Roman" panose="02020603050405020304" pitchFamily="18" charset="0"/>
                  <a:cs typeface="Times New Roman" panose="02020603050405020304" pitchFamily="18" charset="0"/>
                </a:rPr>
                <a:t> (1659–1744)</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pPr algn="l"/>
            <a:r>
              <a:rPr lang="en-US" altLang="zh-TW" dirty="0" err="1" smtClean="0">
                <a:solidFill>
                  <a:schemeClr val="bg1"/>
                </a:solidFill>
                <a:latin typeface="Times New Roman" pitchFamily="18" charset="0"/>
                <a:cs typeface="Times New Roman" pitchFamily="18" charset="0"/>
              </a:rPr>
              <a:t>Atalanta</a:t>
            </a:r>
            <a:endParaRPr lang="zh-TW" altLang="en-US" dirty="0" smtClean="0">
              <a:solidFill>
                <a:schemeClr val="bg1"/>
              </a:solidFill>
              <a:latin typeface="Times New Roman" pitchFamily="18" charset="0"/>
              <a:cs typeface="Times New Roman" pitchFamily="18" charset="0"/>
            </a:endParaRPr>
          </a:p>
        </p:txBody>
      </p:sp>
      <p:sp>
        <p:nvSpPr>
          <p:cNvPr id="4099" name="內容版面配置區 2"/>
          <p:cNvSpPr>
            <a:spLocks noGrp="1"/>
          </p:cNvSpPr>
          <p:nvPr>
            <p:ph idx="1"/>
          </p:nvPr>
        </p:nvSpPr>
        <p:spPr>
          <a:xfrm>
            <a:off x="3491880" y="1351309"/>
            <a:ext cx="4762872" cy="4525963"/>
          </a:xfrm>
        </p:spPr>
        <p:txBody>
          <a:bodyPr/>
          <a:lstStyle/>
          <a:p>
            <a:r>
              <a:rPr lang="en-US" altLang="zh-TW" dirty="0" smtClean="0">
                <a:solidFill>
                  <a:schemeClr val="bg1"/>
                </a:solidFill>
                <a:latin typeface="Times New Roman" pitchFamily="18" charset="0"/>
                <a:cs typeface="Times New Roman" pitchFamily="18" charset="0"/>
              </a:rPr>
              <a:t>A girl who was first abandoned by father and was raised by a bear. </a:t>
            </a:r>
          </a:p>
          <a:p>
            <a:r>
              <a:rPr lang="en-US" altLang="zh-TW" dirty="0" smtClean="0">
                <a:solidFill>
                  <a:schemeClr val="bg1"/>
                </a:solidFill>
                <a:latin typeface="Times New Roman" pitchFamily="18" charset="0"/>
                <a:cs typeface="Times New Roman" pitchFamily="18" charset="0"/>
              </a:rPr>
              <a:t>After growing up, she was found by hunters and brought back to the society.</a:t>
            </a:r>
            <a:endParaRPr lang="zh-TW" altLang="en-US" dirty="0" smtClean="0">
              <a:solidFill>
                <a:schemeClr val="bg1"/>
              </a:solidFill>
              <a:latin typeface="Times New Roman" pitchFamily="18" charset="0"/>
              <a:cs typeface="Times New Roman" pitchFamily="18" charset="0"/>
            </a:endParaRPr>
          </a:p>
        </p:txBody>
      </p:sp>
      <p:grpSp>
        <p:nvGrpSpPr>
          <p:cNvPr id="3" name="群組 2"/>
          <p:cNvGrpSpPr/>
          <p:nvPr/>
        </p:nvGrpSpPr>
        <p:grpSpPr>
          <a:xfrm>
            <a:off x="457200" y="1340768"/>
            <a:ext cx="2883566" cy="5356469"/>
            <a:chOff x="457200" y="1340768"/>
            <a:chExt cx="2883566" cy="5356469"/>
          </a:xfrm>
        </p:grpSpPr>
        <p:pic>
          <p:nvPicPr>
            <p:cNvPr id="1029" name="Picture 5" descr="File:Atalanta Vatican Inv27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40768"/>
              <a:ext cx="2883566" cy="53564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6336874"/>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內容版面配置區 2"/>
          <p:cNvSpPr>
            <a:spLocks noGrp="1"/>
          </p:cNvSpPr>
          <p:nvPr>
            <p:ph idx="1"/>
          </p:nvPr>
        </p:nvSpPr>
        <p:spPr>
          <a:xfrm>
            <a:off x="457200" y="476250"/>
            <a:ext cx="8229600" cy="5649913"/>
          </a:xfrm>
        </p:spPr>
        <p:txBody>
          <a:bodyPr/>
          <a:lstStyle/>
          <a:p>
            <a:r>
              <a:rPr lang="en-US" altLang="zh-TW" b="1" dirty="0" err="1" smtClean="0">
                <a:solidFill>
                  <a:schemeClr val="bg1"/>
                </a:solidFill>
                <a:latin typeface="Times New Roman" pitchFamily="18" charset="0"/>
                <a:cs typeface="Times New Roman" pitchFamily="18" charset="0"/>
              </a:rPr>
              <a:t>Atalanta</a:t>
            </a:r>
            <a:r>
              <a:rPr lang="en-US" altLang="zh-TW" b="1" dirty="0" smtClean="0">
                <a:solidFill>
                  <a:schemeClr val="bg1"/>
                </a:solidFill>
                <a:latin typeface="Times New Roman" pitchFamily="18" charset="0"/>
                <a:cs typeface="Times New Roman" pitchFamily="18" charset="0"/>
              </a:rPr>
              <a:t> was the swiftest runner of her time, surpassing most men in racing. She was a woman way ahead of her time, she could defeat men in wrestling, got to voyage with Jason and the Argonauts in their Quest for the Golden Fleece, and played an active part in </a:t>
            </a:r>
            <a:r>
              <a:rPr lang="en-US" altLang="zh-TW" b="1" dirty="0" smtClean="0">
                <a:solidFill>
                  <a:srgbClr val="FFFF00"/>
                </a:solidFill>
                <a:latin typeface="Times New Roman" pitchFamily="18" charset="0"/>
                <a:cs typeface="Times New Roman" pitchFamily="18" charset="0"/>
              </a:rPr>
              <a:t>killing the feared </a:t>
            </a:r>
            <a:r>
              <a:rPr lang="en-US" altLang="zh-TW" b="1" dirty="0" err="1" smtClean="0">
                <a:solidFill>
                  <a:srgbClr val="FFFF00"/>
                </a:solidFill>
                <a:latin typeface="Times New Roman" pitchFamily="18" charset="0"/>
                <a:cs typeface="Times New Roman" pitchFamily="18" charset="0"/>
              </a:rPr>
              <a:t>Calydonian</a:t>
            </a:r>
            <a:r>
              <a:rPr lang="en-US" altLang="zh-TW" b="1" dirty="0" smtClean="0">
                <a:solidFill>
                  <a:srgbClr val="FFFF00"/>
                </a:solidFill>
                <a:latin typeface="Times New Roman" pitchFamily="18" charset="0"/>
                <a:cs typeface="Times New Roman" pitchFamily="18" charset="0"/>
              </a:rPr>
              <a:t> Boar</a:t>
            </a:r>
            <a:r>
              <a:rPr lang="en-US" altLang="zh-TW" b="1" dirty="0" smtClean="0">
                <a:solidFill>
                  <a:schemeClr val="bg1"/>
                </a:solidFill>
                <a:latin typeface="Times New Roman" pitchFamily="18" charset="0"/>
                <a:cs typeface="Times New Roman" pitchFamily="18" charset="0"/>
              </a:rPr>
              <a:t>. </a:t>
            </a:r>
            <a:endParaRPr lang="en-US" altLang="zh-TW" dirty="0" smtClean="0">
              <a:latin typeface="Times New Roman" pitchFamily="18" charset="0"/>
              <a:cs typeface="Times New Roman" pitchFamily="18" charset="0"/>
            </a:endParaRPr>
          </a:p>
          <a:p>
            <a:endParaRPr lang="zh-TW" altLang="en-US" dirty="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p:txBody>
          <a:bodyPr/>
          <a:lstStyle/>
          <a:p>
            <a:r>
              <a:rPr lang="en-US" altLang="zh-TW" dirty="0" err="1" smtClean="0">
                <a:solidFill>
                  <a:srgbClr val="FFFF00"/>
                </a:solidFill>
                <a:latin typeface="Times New Roman" pitchFamily="18" charset="0"/>
                <a:cs typeface="Times New Roman" pitchFamily="18" charset="0"/>
              </a:rPr>
              <a:t>Calydonian</a:t>
            </a:r>
            <a:r>
              <a:rPr lang="en-US" altLang="zh-TW" dirty="0" smtClean="0">
                <a:solidFill>
                  <a:srgbClr val="FFFF00"/>
                </a:solidFill>
                <a:latin typeface="Times New Roman" pitchFamily="18" charset="0"/>
                <a:cs typeface="Times New Roman" pitchFamily="18" charset="0"/>
              </a:rPr>
              <a:t> Boar hunt</a:t>
            </a:r>
            <a:endParaRPr lang="zh-TW" altLang="en-US" dirty="0" smtClean="0">
              <a:solidFill>
                <a:srgbClr val="FFFF00"/>
              </a:solidFill>
              <a:latin typeface="Times New Roman" pitchFamily="18" charset="0"/>
              <a:cs typeface="Times New Roman" pitchFamily="18" charset="0"/>
            </a:endParaRPr>
          </a:p>
        </p:txBody>
      </p:sp>
      <p:sp>
        <p:nvSpPr>
          <p:cNvPr id="6147" name="內容版面配置區 2"/>
          <p:cNvSpPr>
            <a:spLocks noGrp="1"/>
          </p:cNvSpPr>
          <p:nvPr>
            <p:ph idx="1"/>
          </p:nvPr>
        </p:nvSpPr>
        <p:spPr>
          <a:xfrm>
            <a:off x="457200" y="1412875"/>
            <a:ext cx="8229600" cy="4713288"/>
          </a:xfrm>
        </p:spPr>
        <p:txBody>
          <a:bodyPr/>
          <a:lstStyle/>
          <a:p>
            <a:r>
              <a:rPr lang="en-US" altLang="zh-TW" dirty="0" smtClean="0">
                <a:solidFill>
                  <a:schemeClr val="bg1"/>
                </a:solidFill>
                <a:latin typeface="Times New Roman" pitchFamily="18" charset="0"/>
                <a:cs typeface="Times New Roman" pitchFamily="18" charset="0"/>
              </a:rPr>
              <a:t>The goddess Artemis grew furious at King </a:t>
            </a:r>
            <a:r>
              <a:rPr lang="en-US" altLang="zh-TW" dirty="0" err="1" smtClean="0">
                <a:solidFill>
                  <a:schemeClr val="bg1"/>
                </a:solidFill>
                <a:latin typeface="Times New Roman" pitchFamily="18" charset="0"/>
                <a:cs typeface="Times New Roman" pitchFamily="18" charset="0"/>
              </a:rPr>
              <a:t>Oeneus</a:t>
            </a:r>
            <a:r>
              <a:rPr lang="en-US" altLang="zh-TW" dirty="0" smtClean="0">
                <a:solidFill>
                  <a:schemeClr val="bg1"/>
                </a:solidFill>
                <a:latin typeface="Times New Roman" pitchFamily="18" charset="0"/>
                <a:cs typeface="Times New Roman" pitchFamily="18" charset="0"/>
              </a:rPr>
              <a:t> of Calydon and sent a boar of huge size and strength, which prevented the land from being sown, destroying and terrorizing both cattle and people. To get rid of this ravaging beast, King </a:t>
            </a:r>
            <a:r>
              <a:rPr lang="en-US" altLang="zh-TW" dirty="0" err="1" smtClean="0">
                <a:solidFill>
                  <a:schemeClr val="bg1"/>
                </a:solidFill>
                <a:latin typeface="Times New Roman" pitchFamily="18" charset="0"/>
                <a:cs typeface="Times New Roman" pitchFamily="18" charset="0"/>
              </a:rPr>
              <a:t>Oeneus</a:t>
            </a:r>
            <a:r>
              <a:rPr lang="en-US" altLang="zh-TW" dirty="0" smtClean="0">
                <a:solidFill>
                  <a:schemeClr val="bg1"/>
                </a:solidFill>
                <a:latin typeface="Times New Roman" pitchFamily="18" charset="0"/>
                <a:cs typeface="Times New Roman" pitchFamily="18" charset="0"/>
              </a:rPr>
              <a:t> sent out heralds all across Greece, inviting the bravest fighters to take part in the </a:t>
            </a:r>
            <a:r>
              <a:rPr lang="en-US" altLang="zh-TW" dirty="0" err="1" smtClean="0">
                <a:solidFill>
                  <a:schemeClr val="bg1"/>
                </a:solidFill>
                <a:latin typeface="Times New Roman" pitchFamily="18" charset="0"/>
                <a:cs typeface="Times New Roman" pitchFamily="18" charset="0"/>
              </a:rPr>
              <a:t>Calydonian</a:t>
            </a:r>
            <a:r>
              <a:rPr lang="en-US" altLang="zh-TW" dirty="0" smtClean="0">
                <a:solidFill>
                  <a:schemeClr val="bg1"/>
                </a:solidFill>
                <a:latin typeface="Times New Roman" pitchFamily="18" charset="0"/>
                <a:cs typeface="Times New Roman" pitchFamily="18" charset="0"/>
              </a:rPr>
              <a:t> Boar hunt. In the end, it was </a:t>
            </a:r>
            <a:r>
              <a:rPr lang="en-US" altLang="zh-TW" dirty="0" err="1" smtClean="0">
                <a:solidFill>
                  <a:schemeClr val="bg1"/>
                </a:solidFill>
                <a:latin typeface="Times New Roman" pitchFamily="18" charset="0"/>
                <a:cs typeface="Times New Roman" pitchFamily="18" charset="0"/>
              </a:rPr>
              <a:t>Atalanta</a:t>
            </a:r>
            <a:r>
              <a:rPr lang="en-US" altLang="zh-TW" dirty="0" smtClean="0">
                <a:solidFill>
                  <a:schemeClr val="bg1"/>
                </a:solidFill>
                <a:latin typeface="Times New Roman" pitchFamily="18" charset="0"/>
                <a:cs typeface="Times New Roman" pitchFamily="18" charset="0"/>
              </a:rPr>
              <a:t> that killed the boar.</a:t>
            </a:r>
            <a:endParaRPr lang="zh-TW" altLang="en-US" dirty="0" smtClean="0">
              <a:solidFill>
                <a:schemeClr val="bg1"/>
              </a:solidFill>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p:txBody>
          <a:bodyPr/>
          <a:lstStyle/>
          <a:p>
            <a:r>
              <a:rPr lang="en-US" altLang="zh-TW" dirty="0" err="1" smtClean="0">
                <a:solidFill>
                  <a:srgbClr val="FFC000"/>
                </a:solidFill>
                <a:latin typeface="Times New Roman" pitchFamily="18" charset="0"/>
                <a:cs typeface="Times New Roman" pitchFamily="18" charset="0"/>
              </a:rPr>
              <a:t>Atalanta’s</a:t>
            </a:r>
            <a:r>
              <a:rPr lang="en-US" altLang="zh-TW" dirty="0" smtClean="0">
                <a:solidFill>
                  <a:srgbClr val="FFC000"/>
                </a:solidFill>
                <a:latin typeface="Times New Roman" pitchFamily="18" charset="0"/>
                <a:cs typeface="Times New Roman" pitchFamily="18" charset="0"/>
              </a:rPr>
              <a:t> killing of the boar</a:t>
            </a:r>
            <a:endParaRPr lang="zh-TW" altLang="en-US" dirty="0" smtClean="0">
              <a:solidFill>
                <a:srgbClr val="FFC000"/>
              </a:solidFill>
              <a:latin typeface="Times New Roman" pitchFamily="18" charset="0"/>
              <a:cs typeface="Times New Roman" pitchFamily="18" charset="0"/>
            </a:endParaRPr>
          </a:p>
        </p:txBody>
      </p:sp>
      <p:grpSp>
        <p:nvGrpSpPr>
          <p:cNvPr id="3" name="群組 2"/>
          <p:cNvGrpSpPr/>
          <p:nvPr/>
        </p:nvGrpSpPr>
        <p:grpSpPr>
          <a:xfrm>
            <a:off x="683568" y="1556792"/>
            <a:ext cx="7620000" cy="4933950"/>
            <a:chOff x="683568" y="1556792"/>
            <a:chExt cx="7620000" cy="4933950"/>
          </a:xfrm>
        </p:grpSpPr>
        <p:pic>
          <p:nvPicPr>
            <p:cNvPr id="10242" name="Picture 2" descr="File:Meleager and Atlanta and the Hunt of the Calydonian Boar by Peter Paul Rube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620000" cy="4933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68" y="6130379"/>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內容版面配置區 2"/>
          <p:cNvSpPr>
            <a:spLocks noGrp="1"/>
          </p:cNvSpPr>
          <p:nvPr>
            <p:ph idx="1"/>
          </p:nvPr>
        </p:nvSpPr>
        <p:spPr>
          <a:xfrm>
            <a:off x="457200" y="404813"/>
            <a:ext cx="8229600" cy="5721350"/>
          </a:xfrm>
        </p:spPr>
        <p:txBody>
          <a:bodyPr/>
          <a:lstStyle/>
          <a:p>
            <a:r>
              <a:rPr lang="en-US" altLang="zh-TW" b="1" dirty="0" err="1" smtClean="0">
                <a:solidFill>
                  <a:schemeClr val="bg1"/>
                </a:solidFill>
                <a:latin typeface="Times New Roman" pitchFamily="18" charset="0"/>
                <a:cs typeface="Times New Roman" pitchFamily="18" charset="0"/>
              </a:rPr>
              <a:t>Atalanta</a:t>
            </a:r>
            <a:r>
              <a:rPr lang="en-US" altLang="zh-TW" b="1" dirty="0" smtClean="0">
                <a:solidFill>
                  <a:schemeClr val="bg1"/>
                </a:solidFill>
                <a:latin typeface="Times New Roman" pitchFamily="18" charset="0"/>
                <a:cs typeface="Times New Roman" pitchFamily="18" charset="0"/>
              </a:rPr>
              <a:t> was also a stunningly beautiful woman and had many princely suitors from all over Greece come to ask for her hand in marriage. However, </a:t>
            </a:r>
            <a:r>
              <a:rPr lang="en-US" altLang="zh-TW" b="1" dirty="0" err="1" smtClean="0">
                <a:solidFill>
                  <a:srgbClr val="FFFF00"/>
                </a:solidFill>
                <a:latin typeface="Times New Roman" pitchFamily="18" charset="0"/>
                <a:cs typeface="Times New Roman" pitchFamily="18" charset="0"/>
              </a:rPr>
              <a:t>Atalanta</a:t>
            </a:r>
            <a:r>
              <a:rPr lang="en-US" altLang="zh-TW" b="1" dirty="0" smtClean="0">
                <a:solidFill>
                  <a:srgbClr val="FFFF00"/>
                </a:solidFill>
                <a:latin typeface="Times New Roman" pitchFamily="18" charset="0"/>
                <a:cs typeface="Times New Roman" pitchFamily="18" charset="0"/>
              </a:rPr>
              <a:t> had vowed to remain husbandless until she died</a:t>
            </a:r>
            <a:r>
              <a:rPr lang="en-US" altLang="zh-TW" b="1" dirty="0" smtClean="0">
                <a:solidFill>
                  <a:schemeClr val="bg1"/>
                </a:solidFill>
                <a:latin typeface="Times New Roman" pitchFamily="18" charset="0"/>
                <a:cs typeface="Times New Roman" pitchFamily="18" charset="0"/>
              </a:rPr>
              <a:t>, and would challenge any potential suitor to a foot race - If she lost she would become his wife...if the man was defeated in the race he would lose his life!</a:t>
            </a:r>
            <a:r>
              <a:rPr lang="en-US" altLang="zh-TW" b="1" dirty="0" smtClean="0">
                <a:latin typeface="Times New Roman" pitchFamily="18" charset="0"/>
                <a:cs typeface="Times New Roman" pitchFamily="18" charset="0"/>
              </a:rPr>
              <a:t> </a:t>
            </a:r>
            <a:r>
              <a:rPr lang="en-US" altLang="zh-TW" b="1" dirty="0" smtClean="0">
                <a:solidFill>
                  <a:schemeClr val="bg1"/>
                </a:solidFill>
                <a:latin typeface="Times New Roman" pitchFamily="18" charset="0"/>
                <a:cs typeface="Times New Roman" pitchFamily="18" charset="0"/>
              </a:rPr>
              <a:t>Needless to say, many suitors were killed by her, </a:t>
            </a:r>
            <a:r>
              <a:rPr lang="en-US" altLang="zh-TW" b="1" dirty="0" smtClean="0">
                <a:solidFill>
                  <a:srgbClr val="FFFF00"/>
                </a:solidFill>
                <a:latin typeface="Times New Roman" pitchFamily="18" charset="0"/>
                <a:cs typeface="Times New Roman" pitchFamily="18" charset="0"/>
              </a:rPr>
              <a:t>until Aphrodite, the goddess of Love, got involved...</a:t>
            </a:r>
            <a:endParaRPr lang="en-US" altLang="zh-TW" dirty="0" smtClean="0">
              <a:solidFill>
                <a:srgbClr val="FFFF00"/>
              </a:solidFill>
              <a:latin typeface="Times New Roman" pitchFamily="18" charset="0"/>
              <a:cs typeface="Times New Roman" pitchFamily="18" charset="0"/>
            </a:endParaRPr>
          </a:p>
          <a:p>
            <a:endParaRPr lang="zh-TW" altLang="en-US" dirty="0" smtClean="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內容版面配置區 2"/>
          <p:cNvSpPr>
            <a:spLocks noGrp="1"/>
          </p:cNvSpPr>
          <p:nvPr>
            <p:ph idx="1"/>
          </p:nvPr>
        </p:nvSpPr>
        <p:spPr>
          <a:xfrm>
            <a:off x="457200" y="476250"/>
            <a:ext cx="8229600" cy="5649913"/>
          </a:xfrm>
        </p:spPr>
        <p:txBody>
          <a:bodyPr/>
          <a:lstStyle/>
          <a:p>
            <a:r>
              <a:rPr lang="en-US" altLang="zh-TW" dirty="0" smtClean="0">
                <a:solidFill>
                  <a:schemeClr val="bg1"/>
                </a:solidFill>
                <a:latin typeface="Times New Roman" pitchFamily="18" charset="0"/>
                <a:cs typeface="Times New Roman" pitchFamily="18" charset="0"/>
              </a:rPr>
              <a:t>Aphrodite gave </a:t>
            </a:r>
            <a:r>
              <a:rPr lang="en-US" altLang="zh-TW" dirty="0" err="1" smtClean="0">
                <a:solidFill>
                  <a:schemeClr val="bg1"/>
                </a:solidFill>
                <a:latin typeface="Times New Roman" pitchFamily="18" charset="0"/>
                <a:cs typeface="Times New Roman" pitchFamily="18" charset="0"/>
              </a:rPr>
              <a:t>Melanion</a:t>
            </a:r>
            <a:r>
              <a:rPr lang="en-US" altLang="zh-TW" dirty="0" smtClean="0">
                <a:solidFill>
                  <a:schemeClr val="bg1"/>
                </a:solidFill>
                <a:latin typeface="Times New Roman" pitchFamily="18" charset="0"/>
                <a:cs typeface="Times New Roman" pitchFamily="18" charset="0"/>
              </a:rPr>
              <a:t> three golden apples to distract </a:t>
            </a:r>
            <a:r>
              <a:rPr lang="en-US" altLang="zh-TW" dirty="0" err="1" smtClean="0">
                <a:solidFill>
                  <a:schemeClr val="bg1"/>
                </a:solidFill>
                <a:latin typeface="Times New Roman" pitchFamily="18" charset="0"/>
                <a:cs typeface="Times New Roman" pitchFamily="18" charset="0"/>
              </a:rPr>
              <a:t>Atalanta’s</a:t>
            </a:r>
            <a:r>
              <a:rPr lang="en-US" altLang="zh-TW" dirty="0" smtClean="0">
                <a:solidFill>
                  <a:schemeClr val="bg1"/>
                </a:solidFill>
                <a:latin typeface="Times New Roman" pitchFamily="18" charset="0"/>
                <a:cs typeface="Times New Roman" pitchFamily="18" charset="0"/>
              </a:rPr>
              <a:t> attention while racing. </a:t>
            </a:r>
          </a:p>
          <a:p>
            <a:r>
              <a:rPr lang="en-US" altLang="zh-TW" dirty="0" smtClean="0">
                <a:solidFill>
                  <a:schemeClr val="bg1"/>
                </a:solidFill>
                <a:latin typeface="Times New Roman" pitchFamily="18" charset="0"/>
                <a:cs typeface="Times New Roman" pitchFamily="18" charset="0"/>
              </a:rPr>
              <a:t>Therefore, he won the race and married </a:t>
            </a:r>
            <a:r>
              <a:rPr lang="en-US" altLang="zh-TW" dirty="0" err="1" smtClean="0">
                <a:solidFill>
                  <a:schemeClr val="bg1"/>
                </a:solidFill>
                <a:latin typeface="Times New Roman" pitchFamily="18" charset="0"/>
                <a:cs typeface="Times New Roman" pitchFamily="18" charset="0"/>
              </a:rPr>
              <a:t>Atalanta</a:t>
            </a:r>
            <a:r>
              <a:rPr lang="en-US" altLang="zh-TW" dirty="0" smtClean="0">
                <a:solidFill>
                  <a:schemeClr val="bg1"/>
                </a:solidFill>
                <a:latin typeface="Times New Roman" pitchFamily="18" charset="0"/>
                <a:cs typeface="Times New Roman" pitchFamily="18" charset="0"/>
              </a:rPr>
              <a:t>.</a:t>
            </a:r>
            <a:endParaRPr lang="zh-TW" altLang="en-US" dirty="0" smtClean="0">
              <a:solidFill>
                <a:schemeClr val="bg1"/>
              </a:solidFill>
              <a:latin typeface="Times New Roman" pitchFamily="18" charset="0"/>
              <a:cs typeface="Times New Roman" pitchFamily="18" charset="0"/>
            </a:endParaRPr>
          </a:p>
        </p:txBody>
      </p:sp>
      <p:grpSp>
        <p:nvGrpSpPr>
          <p:cNvPr id="2" name="群組 1"/>
          <p:cNvGrpSpPr/>
          <p:nvPr/>
        </p:nvGrpSpPr>
        <p:grpSpPr>
          <a:xfrm>
            <a:off x="2555776" y="2276872"/>
            <a:ext cx="5891808" cy="4278926"/>
            <a:chOff x="2555776" y="2276872"/>
            <a:chExt cx="5891808" cy="4278926"/>
          </a:xfrm>
        </p:grpSpPr>
        <p:pic>
          <p:nvPicPr>
            <p:cNvPr id="3074" name="Picture 2" descr="File:Guido Reni - Atalanta and Hippomenes - WGA192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276872"/>
              <a:ext cx="5891808" cy="42789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6195435"/>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內容版面配置區 2"/>
          <p:cNvSpPr>
            <a:spLocks noGrp="1"/>
          </p:cNvSpPr>
          <p:nvPr>
            <p:ph idx="1"/>
          </p:nvPr>
        </p:nvSpPr>
        <p:spPr>
          <a:xfrm>
            <a:off x="457200" y="333375"/>
            <a:ext cx="8229600" cy="5792788"/>
          </a:xfrm>
        </p:spPr>
        <p:txBody>
          <a:bodyPr/>
          <a:lstStyle/>
          <a:p>
            <a:r>
              <a:rPr lang="en-US" altLang="zh-TW" dirty="0" err="1" smtClean="0">
                <a:solidFill>
                  <a:srgbClr val="FFFF00"/>
                </a:solidFill>
                <a:latin typeface="Times New Roman" pitchFamily="18" charset="0"/>
                <a:cs typeface="Times New Roman" pitchFamily="18" charset="0"/>
              </a:rPr>
              <a:t>Melanion</a:t>
            </a:r>
            <a:r>
              <a:rPr lang="en-US" altLang="zh-TW" dirty="0" smtClean="0">
                <a:solidFill>
                  <a:srgbClr val="FFFF00"/>
                </a:solidFill>
                <a:latin typeface="Times New Roman" pitchFamily="18" charset="0"/>
                <a:cs typeface="Times New Roman" pitchFamily="18" charset="0"/>
              </a:rPr>
              <a:t> forgot to pay proper thanks to Aphrodite’s help. The peeved goddess of Love decided to punish the ungrateful man</a:t>
            </a:r>
            <a:r>
              <a:rPr lang="en-US" altLang="zh-TW" dirty="0" smtClean="0">
                <a:solidFill>
                  <a:schemeClr val="bg1"/>
                </a:solidFill>
                <a:latin typeface="Times New Roman" pitchFamily="18" charset="0"/>
                <a:cs typeface="Times New Roman" pitchFamily="18" charset="0"/>
              </a:rPr>
              <a:t>, so while he was sacrificing on Mount Parnassus to Zeus to celebrate his victory, Aphrodite inflamed him with desire and made him lay with </a:t>
            </a:r>
            <a:r>
              <a:rPr lang="en-US" altLang="zh-TW" dirty="0" err="1" smtClean="0">
                <a:solidFill>
                  <a:schemeClr val="bg1"/>
                </a:solidFill>
                <a:latin typeface="Times New Roman" pitchFamily="18" charset="0"/>
                <a:cs typeface="Times New Roman" pitchFamily="18" charset="0"/>
              </a:rPr>
              <a:t>Atalanta</a:t>
            </a:r>
            <a:r>
              <a:rPr lang="en-US" altLang="zh-TW" dirty="0" smtClean="0">
                <a:solidFill>
                  <a:schemeClr val="bg1"/>
                </a:solidFill>
                <a:latin typeface="Times New Roman" pitchFamily="18" charset="0"/>
                <a:cs typeface="Times New Roman" pitchFamily="18" charset="0"/>
              </a:rPr>
              <a:t> in the temple while the sacred images turned away their eyes. </a:t>
            </a:r>
            <a:r>
              <a:rPr lang="en-US" altLang="zh-TW" dirty="0" smtClean="0">
                <a:solidFill>
                  <a:srgbClr val="FFFF00"/>
                </a:solidFill>
                <a:latin typeface="Times New Roman" pitchFamily="18" charset="0"/>
                <a:cs typeface="Times New Roman" pitchFamily="18" charset="0"/>
              </a:rPr>
              <a:t>Zeus saw this profane act in his temple and in his fury he turned them into </a:t>
            </a:r>
            <a:r>
              <a:rPr lang="en-US" altLang="zh-TW" b="1" dirty="0" smtClean="0">
                <a:solidFill>
                  <a:srgbClr val="FFFF00"/>
                </a:solidFill>
                <a:latin typeface="Times New Roman" pitchFamily="18" charset="0"/>
                <a:cs typeface="Times New Roman" pitchFamily="18" charset="0"/>
              </a:rPr>
              <a:t>lion</a:t>
            </a:r>
            <a:r>
              <a:rPr lang="en-US" altLang="zh-TW" dirty="0" smtClean="0">
                <a:solidFill>
                  <a:srgbClr val="FFFF00"/>
                </a:solidFill>
                <a:latin typeface="Times New Roman" pitchFamily="18" charset="0"/>
                <a:cs typeface="Times New Roman" pitchFamily="18" charset="0"/>
              </a:rPr>
              <a:t> and </a:t>
            </a:r>
            <a:r>
              <a:rPr lang="en-US" altLang="zh-TW" b="1" dirty="0" smtClean="0">
                <a:solidFill>
                  <a:srgbClr val="FFFF00"/>
                </a:solidFill>
                <a:latin typeface="Times New Roman" pitchFamily="18" charset="0"/>
                <a:cs typeface="Times New Roman" pitchFamily="18" charset="0"/>
              </a:rPr>
              <a:t>lioness</a:t>
            </a:r>
            <a:r>
              <a:rPr lang="en-US" altLang="zh-TW" dirty="0" smtClean="0">
                <a:solidFill>
                  <a:srgbClr val="FFFF00"/>
                </a:solidFill>
                <a:latin typeface="Times New Roman" pitchFamily="18" charset="0"/>
                <a:cs typeface="Times New Roman" pitchFamily="18" charset="0"/>
              </a:rPr>
              <a:t>.</a:t>
            </a:r>
            <a:endParaRPr lang="zh-TW" altLang="en-US" dirty="0" smtClean="0">
              <a:solidFill>
                <a:srgbClr val="FFFF00"/>
              </a:solidFill>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p:cNvSpPr>
            <a:spLocks noGrp="1"/>
          </p:cNvSpPr>
          <p:nvPr>
            <p:ph type="title"/>
          </p:nvPr>
        </p:nvSpPr>
        <p:spPr/>
        <p:txBody>
          <a:bodyPr/>
          <a:lstStyle/>
          <a:p>
            <a:r>
              <a:rPr lang="en-US" altLang="zh-TW" dirty="0" smtClean="0">
                <a:solidFill>
                  <a:schemeClr val="bg1"/>
                </a:solidFill>
                <a:latin typeface="Times New Roman" pitchFamily="18" charset="0"/>
                <a:cs typeface="Times New Roman" pitchFamily="18" charset="0"/>
              </a:rPr>
              <a:t>Q &amp; A</a:t>
            </a:r>
            <a:endParaRPr lang="zh-TW" altLang="en-US" dirty="0" smtClean="0">
              <a:solidFill>
                <a:schemeClr val="bg1"/>
              </a:solidFill>
              <a:latin typeface="Times New Roman" pitchFamily="18" charset="0"/>
              <a:cs typeface="Times New Roman" pitchFamily="18" charset="0"/>
            </a:endParaRPr>
          </a:p>
        </p:txBody>
      </p:sp>
      <p:sp>
        <p:nvSpPr>
          <p:cNvPr id="11267" name="內容版面配置區 2"/>
          <p:cNvSpPr>
            <a:spLocks noGrp="1"/>
          </p:cNvSpPr>
          <p:nvPr>
            <p:ph idx="1"/>
          </p:nvPr>
        </p:nvSpPr>
        <p:spPr/>
        <p:txBody>
          <a:bodyPr/>
          <a:lstStyle/>
          <a:p>
            <a:r>
              <a:rPr lang="en-US" altLang="zh-TW" dirty="0" smtClean="0">
                <a:solidFill>
                  <a:schemeClr val="bg1"/>
                </a:solidFill>
                <a:latin typeface="Times New Roman" pitchFamily="18" charset="0"/>
                <a:ea typeface="Tahoma" pitchFamily="34" charset="0"/>
                <a:cs typeface="Times New Roman" pitchFamily="18" charset="0"/>
              </a:rPr>
              <a:t>Among the heroes we introduced in these two weeks, which one do you admire the most? From whom you learned lessons from their stories?</a:t>
            </a:r>
          </a:p>
          <a:p>
            <a:r>
              <a:rPr lang="en-US" altLang="zh-TW" dirty="0" smtClean="0">
                <a:solidFill>
                  <a:schemeClr val="bg1"/>
                </a:solidFill>
                <a:latin typeface="Times New Roman" pitchFamily="18" charset="0"/>
                <a:ea typeface="Tahoma" pitchFamily="34" charset="0"/>
                <a:cs typeface="Times New Roman" pitchFamily="18" charset="0"/>
              </a:rPr>
              <a:t>Is there any heroine in Chinese culture? Please specify.</a:t>
            </a:r>
          </a:p>
          <a:p>
            <a:endParaRPr lang="zh-TW" altLang="en-US" dirty="0" smtClean="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內容版面配置區 2"/>
          <p:cNvSpPr>
            <a:spLocks noGrp="1"/>
          </p:cNvSpPr>
          <p:nvPr>
            <p:ph idx="1"/>
          </p:nvPr>
        </p:nvSpPr>
        <p:spPr>
          <a:xfrm>
            <a:off x="457200" y="333375"/>
            <a:ext cx="8229600" cy="2374900"/>
          </a:xfrm>
        </p:spPr>
        <p:txBody>
          <a:bodyPr/>
          <a:lstStyle/>
          <a:p>
            <a:pPr eaLnBrk="1" hangingPunct="1"/>
            <a:r>
              <a:rPr lang="en-US" altLang="zh-TW" dirty="0" smtClean="0">
                <a:solidFill>
                  <a:srgbClr val="FFFF00"/>
                </a:solidFill>
                <a:latin typeface="Times New Roman" pitchFamily="18" charset="0"/>
                <a:cs typeface="Times New Roman" pitchFamily="18" charset="0"/>
              </a:rPr>
              <a:t>Early sign as destined to great things:</a:t>
            </a:r>
          </a:p>
        </p:txBody>
      </p:sp>
      <p:sp>
        <p:nvSpPr>
          <p:cNvPr id="5123" name="文字方塊 5"/>
          <p:cNvSpPr txBox="1">
            <a:spLocks noChangeArrowheads="1"/>
          </p:cNvSpPr>
          <p:nvPr/>
        </p:nvSpPr>
        <p:spPr bwMode="auto">
          <a:xfrm>
            <a:off x="5652120" y="4724400"/>
            <a:ext cx="2808288" cy="647700"/>
          </a:xfrm>
          <a:prstGeom prst="rect">
            <a:avLst/>
          </a:prstGeom>
          <a:noFill/>
          <a:ln w="9525">
            <a:noFill/>
            <a:miter lim="800000"/>
            <a:headEnd/>
            <a:tailEnd/>
          </a:ln>
        </p:spPr>
        <p:txBody>
          <a:bodyPr>
            <a:spAutoFit/>
          </a:bodyPr>
          <a:lstStyle/>
          <a:p>
            <a:r>
              <a:rPr kumimoji="0" lang="en-US" altLang="zh-TW" dirty="0">
                <a:solidFill>
                  <a:srgbClr val="FFFF00"/>
                </a:solidFill>
                <a:latin typeface="Times New Roman" pitchFamily="18" charset="0"/>
                <a:cs typeface="Times New Roman" pitchFamily="18" charset="0"/>
              </a:rPr>
              <a:t>Baby Hercules caught snakes with his hands</a:t>
            </a:r>
            <a:endParaRPr kumimoji="0" lang="zh-TW" altLang="en-US" dirty="0">
              <a:solidFill>
                <a:srgbClr val="FFFF00"/>
              </a:solidFill>
              <a:latin typeface="Times New Roman" pitchFamily="18" charset="0"/>
              <a:cs typeface="Times New Roman" pitchFamily="18" charset="0"/>
            </a:endParaRPr>
          </a:p>
        </p:txBody>
      </p:sp>
      <p:grpSp>
        <p:nvGrpSpPr>
          <p:cNvPr id="3" name="群組 2"/>
          <p:cNvGrpSpPr/>
          <p:nvPr/>
        </p:nvGrpSpPr>
        <p:grpSpPr>
          <a:xfrm>
            <a:off x="1547664" y="1333374"/>
            <a:ext cx="3782498" cy="5057404"/>
            <a:chOff x="1547664" y="1333374"/>
            <a:chExt cx="3782498" cy="5057404"/>
          </a:xfrm>
        </p:grpSpPr>
        <p:pic>
          <p:nvPicPr>
            <p:cNvPr id="1026" name="Picture 2" descr="File:Herakles snake Musei Capitolini MC2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333374"/>
              <a:ext cx="3782498" cy="5057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7664" y="6030415"/>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Flickr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profzucker</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2"/>
                        </a:rPr>
                        <a:t>http://www.flickr.com/photos/profzucker/8478157283/</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Flickr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hajeka</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3"/>
                        </a:rPr>
                        <a:t>http://www.flickr.com/photos/29775880@N05/3644731038/</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zh-TW" altLang="en-US" sz="1200" kern="1200" dirty="0" smtClean="0">
                          <a:solidFill>
                            <a:schemeClr val="dk1"/>
                          </a:solidFill>
                          <a:latin typeface="Times New Roman" panose="02020603050405020304" pitchFamily="18" charset="0"/>
                          <a:ea typeface="+mn-ea"/>
                          <a:cs typeface="Times New Roman" panose="02020603050405020304" pitchFamily="18" charset="0"/>
                        </a:rPr>
                        <a:t>Wikipedia: Author Unknown</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4"/>
                        </a:rPr>
                        <a:t>http://en.wikipedia.org/wiki/File:Herakles_snake_Musei_Capitolini_MC247.jpg</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Flickr  Gage Skidmore</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5"/>
                        </a:rPr>
                        <a:t>http://www.flickr.com/photos/gageskidmore/4840270076/</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Flickr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tinyfroglet</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6"/>
                        </a:rPr>
                        <a:t>http://www.flickr.com/photos/tinyfroglet/2713595773/</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Baldassarre</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Peruzzi</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7"/>
                        </a:rPr>
                        <a:t>http://commons.wikimedia.org/wiki/File:Hercules_and_the_Nemean_lion_in_Farnesina_ceiling.jpg</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pic>
        <p:nvPicPr>
          <p:cNvPr id="40998" name="Picture 150" descr="Wiki publicDomain">
            <a:hlinkClick r:id="rId8"/>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8575" y="32129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0" descr="Wiki publicDomain">
            <a:hlinkClick r:id="rId8"/>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1275" y="59489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20" name="圖片 106" descr="icon_by-nc-sa.tiff">
            <a:hlinkClick r:id="rId10"/>
          </p:cNvPr>
          <p:cNvPicPr>
            <a:picLocks noChangeAspect="1"/>
          </p:cNvPicPr>
          <p:nvPr/>
        </p:nvPicPr>
        <p:blipFill>
          <a:blip r:embed="rId11" cstate="print"/>
          <a:srcRect/>
          <a:stretch>
            <a:fillRect/>
          </a:stretch>
        </p:blipFill>
        <p:spPr bwMode="auto">
          <a:xfrm>
            <a:off x="2401562" y="1489209"/>
            <a:ext cx="718200" cy="252000"/>
          </a:xfrm>
          <a:prstGeom prst="rect">
            <a:avLst/>
          </a:prstGeom>
          <a:noFill/>
          <a:ln w="9525">
            <a:noFill/>
            <a:miter lim="800000"/>
            <a:headEnd/>
            <a:tailEnd/>
          </a:ln>
        </p:spPr>
      </p:pic>
      <p:pic>
        <p:nvPicPr>
          <p:cNvPr id="1025" name="Picture 1" descr="http://farm9.staticflickr.com/8090/8478157283_f6762020bb_t.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493" y="1221694"/>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hot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7118" y="2132856"/>
            <a:ext cx="51075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圖片 103" descr="icon_by-sa.tiff">
            <a:hlinkClick r:id="rId14"/>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401562" y="2384912"/>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descr="File:Herakles snake Musei Capitolini MC247.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97118" y="3033157"/>
            <a:ext cx="5384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farm5.staticflickr.com/4083/4840270076_e9b358a459_b.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12493" y="3928631"/>
            <a:ext cx="1079473" cy="72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103" descr="icon_by-sa.tiff">
            <a:hlinkClick r:id="rId14"/>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413640" y="4176318"/>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phot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42928" y="4797152"/>
            <a:ext cx="646875" cy="72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101" descr="icon_by.tiff">
            <a:hlinkClick r:id="rId19"/>
          </p:cNvPr>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411760" y="5121216"/>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descr="File:Hercules and the Nemean lion in Farnesina ceiling.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34450" y="5724406"/>
            <a:ext cx="96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2908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a:t>
                      </a:r>
                      <a:r>
                        <a:rPr lang="en-US" altLang="zh-TW" sz="1200" kern="1200" baseline="0" dirty="0" smtClean="0">
                          <a:solidFill>
                            <a:schemeClr val="dk1"/>
                          </a:solidFill>
                          <a:latin typeface="Times New Roman" panose="02020603050405020304" pitchFamily="18" charset="0"/>
                          <a:ea typeface="+mn-ea"/>
                          <a:cs typeface="Times New Roman" panose="02020603050405020304" pitchFamily="18" charset="0"/>
                        </a:rPr>
                        <a:t> Manfred </a:t>
                      </a:r>
                      <a:r>
                        <a:rPr lang="en-US" altLang="zh-TW" sz="1200" kern="1200" baseline="0" dirty="0" err="1" smtClean="0">
                          <a:solidFill>
                            <a:schemeClr val="dk1"/>
                          </a:solidFill>
                          <a:latin typeface="Times New Roman" panose="02020603050405020304" pitchFamily="18" charset="0"/>
                          <a:ea typeface="+mn-ea"/>
                          <a:cs typeface="Times New Roman" panose="02020603050405020304" pitchFamily="18" charset="0"/>
                        </a:rPr>
                        <a:t>Brueckels</a:t>
                      </a:r>
                      <a:endParaRPr lang="en-US" altLang="zh-TW" sz="1200" kern="1200" baseline="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dirty="0" smtClean="0">
                          <a:latin typeface="Times New Roman" panose="02020603050405020304" pitchFamily="18" charset="0"/>
                          <a:cs typeface="Times New Roman" panose="02020603050405020304" pitchFamily="18" charset="0"/>
                          <a:hlinkClick r:id="rId2"/>
                        </a:rPr>
                        <a:t>http://commons.wikimedia.org/wiki/File:Koellnischer_Park_Berlin_Lapidarium_1.jpg</a:t>
                      </a:r>
                      <a:r>
                        <a:rPr lang="en-US" altLang="zh-TW" sz="1200" dirty="0" smtClean="0">
                          <a:latin typeface="Times New Roman" panose="02020603050405020304" pitchFamily="18" charset="0"/>
                          <a:cs typeface="Times New Roman" panose="02020603050405020304" pitchFamily="18" charset="0"/>
                        </a:rPr>
                        <a:t>/</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eaLnBrk="1" hangingPunct="1"/>
                      <a:r>
                        <a:rPr lang="zh-TW" altLang="en-US" sz="1200" dirty="0" smtClean="0">
                          <a:latin typeface="Times New Roman" panose="02020603050405020304" pitchFamily="18" charset="0"/>
                          <a:cs typeface="Times New Roman" panose="02020603050405020304" pitchFamily="18" charset="0"/>
                        </a:rPr>
                        <a:t>Wikipedia: Author Unknown</a:t>
                      </a:r>
                    </a:p>
                    <a:p>
                      <a:r>
                        <a:rPr lang="en-US" altLang="zh-TW" sz="1200" dirty="0" smtClean="0">
                          <a:latin typeface="Times New Roman" panose="02020603050405020304" pitchFamily="18" charset="0"/>
                          <a:cs typeface="Times New Roman" panose="02020603050405020304" pitchFamily="18" charset="0"/>
                          <a:hlinkClick r:id="rId3"/>
                        </a:rPr>
                        <a:t>http://zh.wikipedia.org/wiki/File:Hydra1.gif</a:t>
                      </a:r>
                      <a:endParaRPr lang="zh-TW" altLang="en-US" sz="1200" dirty="0" smtClean="0">
                        <a:latin typeface="Times New Roman" panose="02020603050405020304" pitchFamily="18" charset="0"/>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a:t>
                      </a:r>
                      <a:r>
                        <a:rPr lang="en-US" altLang="zh-TW" sz="1200" kern="1200" baseline="0" dirty="0" smtClean="0">
                          <a:solidFill>
                            <a:schemeClr val="dk1"/>
                          </a:solidFill>
                          <a:latin typeface="Times New Roman" panose="02020603050405020304" pitchFamily="18" charset="0"/>
                          <a:ea typeface="+mn-ea"/>
                          <a:cs typeface="Times New Roman" panose="02020603050405020304" pitchFamily="18" charset="0"/>
                        </a:rPr>
                        <a:t> Giorgio Vasari (1511–1574)/Photographer : Marie-</a:t>
                      </a:r>
                      <a:r>
                        <a:rPr lang="en-US" altLang="zh-TW" sz="1200" kern="1200" baseline="0" dirty="0" err="1" smtClean="0">
                          <a:solidFill>
                            <a:schemeClr val="dk1"/>
                          </a:solidFill>
                          <a:latin typeface="Times New Roman" panose="02020603050405020304" pitchFamily="18" charset="0"/>
                          <a:ea typeface="+mn-ea"/>
                          <a:cs typeface="Times New Roman" panose="02020603050405020304" pitchFamily="18" charset="0"/>
                        </a:rPr>
                        <a:t>Lan</a:t>
                      </a:r>
                      <a:r>
                        <a:rPr lang="en-US" altLang="zh-TW" sz="1200" kern="1200" baseline="0" dirty="0" smtClean="0">
                          <a:solidFill>
                            <a:schemeClr val="dk1"/>
                          </a:solidFill>
                          <a:latin typeface="Times New Roman" panose="02020603050405020304" pitchFamily="18" charset="0"/>
                          <a:ea typeface="+mn-ea"/>
                          <a:cs typeface="Times New Roman" panose="02020603050405020304" pitchFamily="18" charset="0"/>
                        </a:rPr>
                        <a:t> Nguyen</a:t>
                      </a:r>
                    </a:p>
                    <a:p>
                      <a:pPr marL="0" algn="l" defTabSz="914400" rtl="0" eaLnBrk="1" latinLnBrk="0" hangingPunct="1"/>
                      <a:r>
                        <a:rPr lang="en-US" altLang="zh-TW" sz="1200" dirty="0" smtClean="0">
                          <a:latin typeface="Times New Roman" panose="02020603050405020304" pitchFamily="18" charset="0"/>
                          <a:cs typeface="Times New Roman" panose="02020603050405020304" pitchFamily="18" charset="0"/>
                          <a:hlinkClick r:id="rId4"/>
                        </a:rPr>
                        <a:t>http://commons.wikimedia.org/wiki/File:Sala_di_Ercole_Palazzo_Vecchio_n01.jpg</a:t>
                      </a:r>
                      <a:endParaRPr lang="zh-TW" altLang="en-US" sz="1200" dirty="0" smtClean="0">
                        <a:latin typeface="Times New Roman" panose="02020603050405020304" pitchFamily="18" charset="0"/>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a:t>
                      </a:r>
                      <a:r>
                        <a:rPr lang="en-US" altLang="zh-TW" sz="1200" kern="1200" baseline="0" dirty="0" smtClean="0">
                          <a:solidFill>
                            <a:schemeClr val="dk1"/>
                          </a:solidFill>
                          <a:latin typeface="Times New Roman" panose="02020603050405020304" pitchFamily="18" charset="0"/>
                          <a:ea typeface="+mn-ea"/>
                          <a:cs typeface="Times New Roman" panose="02020603050405020304" pitchFamily="18" charset="0"/>
                        </a:rPr>
                        <a:t> Antonio del </a:t>
                      </a:r>
                      <a:r>
                        <a:rPr lang="en-US" altLang="zh-TW" sz="1200" kern="1200" baseline="0" dirty="0" err="1" smtClean="0">
                          <a:solidFill>
                            <a:schemeClr val="dk1"/>
                          </a:solidFill>
                          <a:latin typeface="Times New Roman" panose="02020603050405020304" pitchFamily="18" charset="0"/>
                          <a:ea typeface="+mn-ea"/>
                          <a:cs typeface="Times New Roman" panose="02020603050405020304" pitchFamily="18" charset="0"/>
                        </a:rPr>
                        <a:t>Pollaiolo</a:t>
                      </a:r>
                      <a:r>
                        <a:rPr lang="en-US" altLang="zh-TW" sz="1200" kern="1200" baseline="0" dirty="0" smtClean="0">
                          <a:solidFill>
                            <a:schemeClr val="dk1"/>
                          </a:solidFill>
                          <a:latin typeface="Times New Roman" panose="02020603050405020304" pitchFamily="18" charset="0"/>
                          <a:ea typeface="+mn-ea"/>
                          <a:cs typeface="Times New Roman" panose="02020603050405020304" pitchFamily="18" charset="0"/>
                        </a:rPr>
                        <a:t> (1431–1498)</a:t>
                      </a:r>
                    </a:p>
                    <a:p>
                      <a:pPr marL="0" algn="l" defTabSz="914400" rtl="0" eaLnBrk="1" latinLnBrk="0" hangingPunct="1"/>
                      <a:r>
                        <a:rPr lang="en-US" altLang="zh-TW" sz="1200" dirty="0" smtClean="0">
                          <a:latin typeface="Times New Roman" panose="02020603050405020304" pitchFamily="18" charset="0"/>
                          <a:cs typeface="Times New Roman" panose="02020603050405020304" pitchFamily="18" charset="0"/>
                          <a:hlinkClick r:id="rId5"/>
                        </a:rPr>
                        <a:t>http://commons.wikimedia.org/wiki/File:Hercules_and_the_Hydra_-_Antonio_del_Pollaiolo.jpg</a:t>
                      </a:r>
                      <a:r>
                        <a:rPr lang="en-US" altLang="zh-TW" sz="1200" dirty="0" smtClean="0">
                          <a:latin typeface="Times New Roman" panose="02020603050405020304" pitchFamily="18" charset="0"/>
                          <a:cs typeface="Times New Roman" panose="02020603050405020304" pitchFamily="18" charset="0"/>
                        </a:rPr>
                        <a:t>/</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a:t>
                      </a:r>
                      <a:r>
                        <a:rPr lang="en-US" altLang="zh-TW" sz="1200" kern="1200" baseline="0" dirty="0" smtClean="0">
                          <a:solidFill>
                            <a:schemeClr val="dk1"/>
                          </a:solidFill>
                          <a:latin typeface="Times New Roman" panose="02020603050405020304" pitchFamily="18" charset="0"/>
                          <a:ea typeface="+mn-ea"/>
                          <a:cs typeface="Times New Roman" panose="02020603050405020304" pitchFamily="18" charset="0"/>
                        </a:rPr>
                        <a:t> ONAR</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r>
                        <a:rPr lang="en-US" altLang="zh-TW" sz="1200" dirty="0" smtClean="0">
                          <a:latin typeface="Times New Roman" panose="02020603050405020304" pitchFamily="18" charset="0"/>
                          <a:cs typeface="Times New Roman" panose="02020603050405020304" pitchFamily="18" charset="0"/>
                          <a:hlinkClick r:id="rId6"/>
                        </a:rPr>
                        <a:t>http://commons.wikimedia.org/wiki/File:AdolfSchmidt_Herkules_besiegt_die_goldbekr%C3%B6nte_Hirschkuh.jpg</a:t>
                      </a:r>
                      <a:r>
                        <a:rPr lang="en-US" altLang="zh-TW" sz="1200" dirty="0" smtClean="0">
                          <a:latin typeface="Times New Roman" panose="02020603050405020304" pitchFamily="18" charset="0"/>
                          <a:cs typeface="Times New Roman" panose="02020603050405020304" pitchFamily="18" charset="0"/>
                        </a:rPr>
                        <a:t>/</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a:t>
                      </a:r>
                      <a:r>
                        <a:rPr lang="en-US" altLang="zh-TW" sz="1200" kern="1200" baseline="0" dirty="0" smtClean="0">
                          <a:solidFill>
                            <a:schemeClr val="dk1"/>
                          </a:solidFill>
                          <a:latin typeface="Times New Roman" panose="02020603050405020304" pitchFamily="18" charset="0"/>
                          <a:ea typeface="+mn-ea"/>
                          <a:cs typeface="Times New Roman" panose="02020603050405020304" pitchFamily="18" charset="0"/>
                        </a:rPr>
                        <a:t> Workshop of Lucas Cranach the Elder (1472–1553)</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r>
                        <a:rPr lang="en-US" altLang="zh-TW" sz="1200" dirty="0" smtClean="0">
                          <a:latin typeface="Times New Roman" panose="02020603050405020304" pitchFamily="18" charset="0"/>
                          <a:cs typeface="Times New Roman" panose="02020603050405020304" pitchFamily="18" charset="0"/>
                          <a:hlinkClick r:id="rId7"/>
                        </a:rPr>
                        <a:t>http://en.wikipedia.org/wiki/File:Lucas_Cranach_d.%C3%84._-_Herkules_und_der_Erimanthische_Eber_(Herzog_Anton_Ulrich-Museum).jpg</a:t>
                      </a:r>
                      <a:endParaRPr lang="zh-TW" altLang="en-US" sz="1200" dirty="0" smtClean="0">
                        <a:latin typeface="Times New Roman" panose="02020603050405020304" pitchFamily="18" charset="0"/>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pic>
        <p:nvPicPr>
          <p:cNvPr id="16" name="Picture 150" descr="Wiki publicDomain">
            <a:hlinkClick r:id="rId8"/>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9119" y="2348880"/>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19" name="Picture 150" descr="Wiki publicDomain">
            <a:hlinkClick r:id="rId8"/>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1275" y="59489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File:Koellnischer Park Berlin Lapidarium 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4041" y="1225297"/>
            <a:ext cx="931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03" descr="icon_by-sa.tiff">
            <a:hlinkClick r:id="rId11"/>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01562" y="1484784"/>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File:Hydra1.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6146" y="2136548"/>
            <a:ext cx="1013052"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Sala di Ercole Palazzo Vecchio n0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6491" y="3021677"/>
            <a:ext cx="1082707" cy="72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圖片 101" descr="icon_by.tiff">
            <a:hlinkClick r:id="rId15"/>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01562" y="3284984"/>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File:Hercules and the Hydra - Antonio del Pollaiolo.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8973" y="3945420"/>
            <a:ext cx="561335" cy="72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50" descr="Wiki publicDomain">
            <a:hlinkClick r:id="rId8"/>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8575" y="41487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descr="File:AdolfSchmidt Herkules besiegt die goldbekrönte Hirschkuh.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6120" y="4833357"/>
            <a:ext cx="1103448" cy="72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103" descr="icon_by-sa.tiff">
            <a:hlinkClick r:id="rId11"/>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13640" y="5121216"/>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12" descr="File:Lucas Cranach d.Ä. - Herkules und der Erimanthische Eber (Herzog Anton Ulrich-Museum).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68973" y="5718486"/>
            <a:ext cx="5868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8148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a:t>
                      </a:r>
                      <a:r>
                        <a:rPr lang="fr-FR" altLang="zh-TW" sz="1200" kern="1200" dirty="0" smtClean="0">
                          <a:solidFill>
                            <a:schemeClr val="dk1"/>
                          </a:solidFill>
                          <a:latin typeface="Times New Roman" panose="02020603050405020304" pitchFamily="18" charset="0"/>
                          <a:ea typeface="+mn-ea"/>
                          <a:cs typeface="Times New Roman" panose="02020603050405020304" pitchFamily="18" charset="0"/>
                        </a:rPr>
                        <a:t>Manfred Brückels</a:t>
                      </a:r>
                    </a:p>
                    <a:p>
                      <a:pPr marL="0" algn="l" defTabSz="914400" rtl="0" eaLnBrk="1" latinLnBrk="0" hangingPunct="1"/>
                      <a:r>
                        <a:rPr lang="en-US" altLang="zh-TW" sz="1200" dirty="0" smtClean="0">
                          <a:latin typeface="Times New Roman" panose="02020603050405020304" pitchFamily="18" charset="0"/>
                          <a:cs typeface="Times New Roman" panose="02020603050405020304" pitchFamily="18" charset="0"/>
                          <a:hlinkClick r:id="rId3"/>
                        </a:rPr>
                        <a:t>http://en.wikipedia.org/wiki/File:Tuaillon,_Herkules_und_Eber,_Berlin_Luetzowplatz.jpg</a:t>
                      </a:r>
                      <a:r>
                        <a:rPr lang="en-US" altLang="zh-TW" sz="1200" dirty="0" smtClean="0">
                          <a:latin typeface="Times New Roman" panose="02020603050405020304" pitchFamily="18" charset="0"/>
                          <a:cs typeface="Times New Roman" panose="02020603050405020304" pitchFamily="18" charset="0"/>
                        </a:rPr>
                        <a:t>/</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Luis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García</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Zaqarbal</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a:t>
                      </a:r>
                    </a:p>
                    <a:p>
                      <a:pPr marL="0" algn="l" defTabSz="914400" rtl="0" eaLnBrk="1" latinLnBrk="0" hangingPunct="1"/>
                      <a:r>
                        <a:rPr lang="en-US" altLang="zh-TW" sz="1200" dirty="0" smtClean="0">
                          <a:latin typeface="Times New Roman" panose="02020603050405020304" pitchFamily="18" charset="0"/>
                          <a:cs typeface="Times New Roman" panose="02020603050405020304" pitchFamily="18" charset="0"/>
                          <a:hlinkClick r:id="rId4"/>
                        </a:rPr>
                        <a:t>http://en.wikipedia.org/wiki/File:Mosaico_Trabajos_H%C3%A9rcules_(M.A.N._Madrid)_05.jpg</a:t>
                      </a:r>
                      <a:r>
                        <a:rPr lang="en-US" altLang="zh-TW" sz="1200" dirty="0" smtClean="0">
                          <a:latin typeface="Times New Roman" panose="02020603050405020304" pitchFamily="18" charset="0"/>
                          <a:cs typeface="Times New Roman" panose="02020603050405020304" pitchFamily="18" charset="0"/>
                        </a:rPr>
                        <a:t>/</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eaLnBrk="1" hangingPunct="1"/>
                      <a:r>
                        <a:rPr lang="zh-TW" altLang="en-US" sz="1200" dirty="0" smtClean="0">
                          <a:latin typeface="Times New Roman" panose="02020603050405020304" pitchFamily="18" charset="0"/>
                          <a:cs typeface="Times New Roman" panose="02020603050405020304" pitchFamily="18" charset="0"/>
                        </a:rPr>
                        <a:t>Wikipedia: Author Unknown</a:t>
                      </a:r>
                    </a:p>
                    <a:p>
                      <a:r>
                        <a:rPr lang="en-US" altLang="zh-TW" sz="1200" dirty="0" smtClean="0">
                          <a:latin typeface="Times New Roman" panose="02020603050405020304" pitchFamily="18" charset="0"/>
                          <a:cs typeface="Times New Roman" panose="02020603050405020304" pitchFamily="18" charset="0"/>
                          <a:hlinkClick r:id="rId5"/>
                        </a:rPr>
                        <a:t>http://commons.wikimedia.org/wiki/File:Augean_stables.jpg</a:t>
                      </a:r>
                      <a:endParaRPr lang="zh-TW" altLang="en-US" sz="1200" dirty="0" smtClean="0">
                        <a:latin typeface="Times New Roman" panose="02020603050405020304" pitchFamily="18" charset="0"/>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[show]Albrecht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Dürer</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(1471–1528)</a:t>
                      </a:r>
                    </a:p>
                    <a:p>
                      <a:pPr marL="0" algn="l" defTabSz="914400" rtl="0" eaLnBrk="1" latinLnBrk="0" hangingPunct="1"/>
                      <a:r>
                        <a:rPr lang="en-US" altLang="zh-TW" sz="1200" dirty="0" smtClean="0">
                          <a:latin typeface="Times New Roman" panose="02020603050405020304" pitchFamily="18" charset="0"/>
                          <a:cs typeface="Times New Roman" panose="02020603050405020304" pitchFamily="18" charset="0"/>
                          <a:hlinkClick r:id="rId6"/>
                        </a:rPr>
                        <a:t>http://en.wikipedia.org/wiki/File:1500_Duerer_Herkules_im_Kampf_gegen_die_stymphalischen_Voegel_anagoria.JPG</a:t>
                      </a:r>
                      <a:r>
                        <a:rPr lang="en-US" altLang="zh-TW" sz="1200" dirty="0" smtClean="0">
                          <a:latin typeface="Times New Roman" panose="02020603050405020304" pitchFamily="18" charset="0"/>
                          <a:cs typeface="Times New Roman" panose="02020603050405020304" pitchFamily="18" charset="0"/>
                        </a:rPr>
                        <a:t>/</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Flickr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cammaert</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r>
                        <a:rPr lang="en-US" altLang="zh-TW" sz="1200" dirty="0" smtClean="0">
                          <a:latin typeface="Times New Roman" panose="02020603050405020304" pitchFamily="18" charset="0"/>
                          <a:cs typeface="Times New Roman" panose="02020603050405020304" pitchFamily="18" charset="0"/>
                          <a:hlinkClick r:id="rId7"/>
                        </a:rPr>
                        <a:t>http://www.flickr.com/photos/cammaert/5870013351/</a:t>
                      </a:r>
                      <a:endParaRPr lang="zh-TW" altLang="en-US" sz="1200" dirty="0" smtClean="0">
                        <a:latin typeface="Times New Roman" panose="02020603050405020304" pitchFamily="18" charset="0"/>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B.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Picart</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dirty="0" smtClean="0">
                          <a:latin typeface="Times New Roman" panose="02020603050405020304" pitchFamily="18" charset="0"/>
                          <a:cs typeface="Times New Roman" panose="02020603050405020304" pitchFamily="18" charset="0"/>
                          <a:hlinkClick r:id="rId8"/>
                        </a:rPr>
                        <a:t>http://en.wikipedia.org/wiki/File:Herculean_effort.jpg</a:t>
                      </a:r>
                      <a:endParaRPr lang="en-US" altLang="zh-TW" sz="1200"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3074" name="Picture 2" descr="File:Tuaillon, Herkules und Eber, Berlin Luetzowplatz.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1600" y="1232957"/>
            <a:ext cx="534891"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le:Mosaico Trabajos Hércules (M.A.N. Madrid) 05.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8077" y="2132856"/>
            <a:ext cx="921936" cy="7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圖片 103" descr="icon_by-sa.tiff">
            <a:hlinkClick r:id="rId11"/>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88862" y="2385558"/>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descr="File:Augean stables.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8097" y="3032755"/>
            <a:ext cx="80898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50" descr="Wiki publicDomain">
            <a:hlinkClick r:id="rId14"/>
          </p:cNvPr>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68575" y="32129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File:1500 Duerer Herkules im Kampf gegen die stymphalischen Voegel anagoria.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8077" y="3932654"/>
            <a:ext cx="9156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farm6.staticflickr.com/5191/5870013351_e7cc77200c_z.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93012" y="4832553"/>
            <a:ext cx="1079157" cy="72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圖片 105" descr="icon_by-nc-nd.tiff">
            <a:hlinkClick r:id="rId18"/>
          </p:cNvPr>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388862" y="5121216"/>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50" descr="Wiki publicDomain">
            <a:hlinkClick r:id="rId14"/>
          </p:cNvPr>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68575" y="41487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圖片 103" descr="icon_by-sa.tiff">
            <a:hlinkClick r:id="rId11"/>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01562" y="1484784"/>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descr="File:Herculean effort.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76407" y="5732452"/>
            <a:ext cx="525275" cy="72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50" descr="Wiki publicDomain">
            <a:hlinkClick r:id="rId14"/>
          </p:cNvPr>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81275" y="59489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0122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a:t>
                      </a:r>
                      <a:r>
                        <a:rPr lang="fr-FR" altLang="zh-TW" sz="1200" kern="1200" dirty="0" smtClean="0">
                          <a:solidFill>
                            <a:schemeClr val="dk1"/>
                          </a:solidFill>
                          <a:latin typeface="Times New Roman" panose="02020603050405020304" pitchFamily="18" charset="0"/>
                          <a:ea typeface="+mn-ea"/>
                          <a:cs typeface="Times New Roman" panose="02020603050405020304" pitchFamily="18" charset="0"/>
                        </a:rPr>
                        <a:t>Antonio Tempesta (Italy, Florence, 1555-1630), Nicolo Van Aelst (Flanders, 1527-1612)</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3"/>
                        </a:rPr>
                        <a:t>http://commons.wikimedia.org/wiki/File:Hercules_and_the_Mares_of_Diomedes_LACMA_65.37.14.jpg</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Nikolaus</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Knüpfer</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(1609–1655)</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4"/>
                        </a:rPr>
                        <a:t>http://commons.wikimedia.org/wiki/File:Nicolaes_Kn%C3%BCpfer_-_Hercules_Obtaining_the_Girdle_of_Hyppolita_-_WGA12217.jpg</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Flickr Mal Cubed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5"/>
                        </a:rPr>
                        <a:t>http://www.flickr.com/photos/malcubed/2909453915/</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000" kern="1200" dirty="0" smtClean="0">
                          <a:solidFill>
                            <a:schemeClr val="dk1"/>
                          </a:solidFill>
                          <a:latin typeface="Times New Roman" panose="02020603050405020304" pitchFamily="18" charset="0"/>
                          <a:ea typeface="+mn-ea"/>
                          <a:cs typeface="Times New Roman" panose="02020603050405020304" pitchFamily="18" charset="0"/>
                        </a:rPr>
                        <a:t>wikigallery.org Alessandro </a:t>
                      </a:r>
                      <a:r>
                        <a:rPr lang="en-US" altLang="zh-TW" sz="1000" kern="1200" dirty="0" err="1" smtClean="0">
                          <a:solidFill>
                            <a:schemeClr val="dk1"/>
                          </a:solidFill>
                          <a:latin typeface="Times New Roman" panose="02020603050405020304" pitchFamily="18" charset="0"/>
                          <a:ea typeface="+mn-ea"/>
                          <a:cs typeface="Times New Roman" panose="02020603050405020304" pitchFamily="18" charset="0"/>
                        </a:rPr>
                        <a:t>Turchi</a:t>
                      </a:r>
                      <a:r>
                        <a:rPr lang="en-US" altLang="zh-TW" sz="1000" kern="1200" dirty="0" smtClean="0">
                          <a:solidFill>
                            <a:schemeClr val="dk1"/>
                          </a:solidFill>
                          <a:latin typeface="Times New Roman" panose="02020603050405020304" pitchFamily="18" charset="0"/>
                          <a:ea typeface="+mn-ea"/>
                          <a:cs typeface="Times New Roman" panose="02020603050405020304" pitchFamily="18" charset="0"/>
                        </a:rPr>
                        <a:t> (</a:t>
                      </a:r>
                      <a:r>
                        <a:rPr lang="en-US" altLang="zh-TW" sz="1000" kern="1200" dirty="0" err="1" smtClean="0">
                          <a:solidFill>
                            <a:schemeClr val="dk1"/>
                          </a:solidFill>
                          <a:latin typeface="Times New Roman" panose="02020603050405020304" pitchFamily="18" charset="0"/>
                          <a:ea typeface="+mn-ea"/>
                          <a:cs typeface="Times New Roman" panose="02020603050405020304" pitchFamily="18" charset="0"/>
                        </a:rPr>
                        <a:t>Orbetto</a:t>
                      </a:r>
                      <a:r>
                        <a:rPr lang="en-US" altLang="zh-TW" sz="1000" kern="1200" dirty="0" smtClean="0">
                          <a:solidFill>
                            <a:schemeClr val="dk1"/>
                          </a:solidFill>
                          <a:latin typeface="Times New Roman" panose="02020603050405020304" pitchFamily="18" charset="0"/>
                          <a:ea typeface="+mn-ea"/>
                          <a:cs typeface="Times New Roman" panose="02020603050405020304" pitchFamily="18" charset="0"/>
                        </a:rPr>
                        <a:t>)</a:t>
                      </a:r>
                    </a:p>
                    <a:p>
                      <a:pPr marL="0" algn="l" defTabSz="914400" rtl="0" eaLnBrk="1" latinLnBrk="0" hangingPunct="1"/>
                      <a:r>
                        <a:rPr lang="en-US" altLang="zh-TW" sz="1000" kern="1200" dirty="0" smtClean="0">
                          <a:solidFill>
                            <a:schemeClr val="dk1"/>
                          </a:solidFill>
                          <a:latin typeface="Times New Roman" panose="02020603050405020304" pitchFamily="18" charset="0"/>
                          <a:ea typeface="+mn-ea"/>
                          <a:cs typeface="Times New Roman" panose="02020603050405020304" pitchFamily="18" charset="0"/>
                          <a:hlinkClick r:id="rId6"/>
                        </a:rPr>
                        <a:t>http://www.wikigallery.org/wiki/painting_303935/Alessandro-Turchi-(Orbetto)/Hercules-and-Geryon,-with-the-Mares-of-Diomedes-devouring-the-king's-body-to-the-left-and-Hercules-leading-away-the-Oxen-of-Geryon-to-the-right</a:t>
                      </a:r>
                      <a:endParaRPr lang="en-US" altLang="zh-TW" sz="100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0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Workshop of Lucas Cranach the Elder (1472–1553)</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7"/>
                        </a:rPr>
                        <a:t>http://commons.wikimedia.org/wiki/File:Lucas_Cranach_d.%C3%84._-_Herkules_raubt_die_%C3%84pfel_der_Hesperiden_(Herzog_Anton_Ulrich-Museum).jpg</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Luis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García</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Zaqarbal</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8"/>
                        </a:rPr>
                        <a:t>http://commons.wikimedia.org/wiki/File:Mosaico_Trabajos_H%C3%A9rcules_(M.A.N._Madrid)_11.jpg</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/2013/09/28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26"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68575" y="41487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File:Hercules and the Mares of Diomedes LACMA 65.37.14.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1062" y="1225780"/>
            <a:ext cx="10588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68574" y="1405598"/>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File:Nicolaes Knüpfer - Hercules Obtaining the Girdle of Hyppolita - WGA12217.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5073" y="2132936"/>
            <a:ext cx="5508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69119" y="2348880"/>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http://farm4.staticflickr.com/3148/2909453915_7227bc5412_z.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19864" y="3033157"/>
            <a:ext cx="54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106" descr="icon_by-nc-sa.tiff">
            <a:hlinkClick r:id="rId14"/>
          </p:cNvPr>
          <p:cNvPicPr>
            <a:picLocks noChangeAspect="1"/>
          </p:cNvPicPr>
          <p:nvPr/>
        </p:nvPicPr>
        <p:blipFill>
          <a:blip r:embed="rId15" cstate="print"/>
          <a:srcRect/>
          <a:stretch>
            <a:fillRect/>
          </a:stretch>
        </p:blipFill>
        <p:spPr bwMode="auto">
          <a:xfrm>
            <a:off x="2401562" y="3284984"/>
            <a:ext cx="718200" cy="252000"/>
          </a:xfrm>
          <a:prstGeom prst="rect">
            <a:avLst/>
          </a:prstGeom>
          <a:noFill/>
          <a:ln w="9525">
            <a:noFill/>
            <a:miter lim="800000"/>
            <a:headEnd/>
            <a:tailEnd/>
          </a:ln>
        </p:spPr>
      </p:pic>
      <p:pic>
        <p:nvPicPr>
          <p:cNvPr id="4104" name="Picture 8" descr="Hercules and Geryon, with the Mares of Diomedes devouring the ki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7823" y="3911284"/>
            <a:ext cx="976271"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File:Lucas Cranach d.Ä. - Herkules raubt die Äpfel der Hesperiden (Herzog Anton Ulrich-Museum).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02801" y="4818440"/>
            <a:ext cx="643072" cy="72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54058" y="507034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2" descr="File:Mosaico Trabajos Hércules (M.A.N. Madrid) 11.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94914" y="5730352"/>
            <a:ext cx="104918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圖片 103" descr="icon_by-sa.tiff">
            <a:hlinkClick r:id="rId19"/>
          </p:cNvPr>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401562" y="5991937"/>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3074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a:t>
                      </a:r>
                      <a:r>
                        <a:rPr lang="fr-FR" altLang="zh-TW" sz="1200" kern="1200" dirty="0" smtClean="0">
                          <a:solidFill>
                            <a:schemeClr val="dk1"/>
                          </a:solidFill>
                          <a:latin typeface="Times New Roman" panose="02020603050405020304" pitchFamily="18" charset="0"/>
                          <a:ea typeface="+mn-ea"/>
                          <a:cs typeface="Times New Roman" panose="02020603050405020304" pitchFamily="18" charset="0"/>
                        </a:rPr>
                        <a:t>Kirk, edited by Miraceti</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3"/>
                        </a:rPr>
                        <a:t>http://commons.wikimedia.org/wiki/File:Parnas_Fountain_in_Brno_-_Heracles_and_Cerberus.jpg</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/2013/09/29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Frederic Lord Leighton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4"/>
                        </a:rPr>
                        <a:t>http://en.wikipedia.org/wiki/File:Hercules_Fighting_Death_to_Save_Alcestis_by_Frederic_Lord_Leighton_(1869-71).png</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/2013/09/29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zh-TW" altLang="en-US" sz="1200" kern="1200" dirty="0" smtClean="0">
                          <a:solidFill>
                            <a:schemeClr val="dk1"/>
                          </a:solidFill>
                          <a:latin typeface="Times New Roman" panose="02020603050405020304" pitchFamily="18" charset="0"/>
                          <a:ea typeface="+mn-ea"/>
                          <a:cs typeface="Times New Roman" panose="02020603050405020304" pitchFamily="18" charset="0"/>
                        </a:rPr>
                        <a:t>Wikipedia: Author Unknown</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5"/>
                        </a:rPr>
                        <a:t>http://commons.wikimedia.org/wiki/File:Bauer_-_Hercules_Nessus_Deianira.jpg</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2013/09/29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zh-TW" altLang="en-US" sz="1200" kern="1200" dirty="0" smtClean="0">
                          <a:solidFill>
                            <a:schemeClr val="dk1"/>
                          </a:solidFill>
                          <a:latin typeface="Times New Roman" panose="02020603050405020304" pitchFamily="18" charset="0"/>
                          <a:ea typeface="+mn-ea"/>
                          <a:cs typeface="Times New Roman" panose="02020603050405020304" pitchFamily="18" charset="0"/>
                        </a:rPr>
                        <a:t>Wikipedia: Author Unknown</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6"/>
                        </a:rPr>
                        <a:t>http://en.wikipedia.org/wiki/File:Guido_Reni_038.jpg</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2013/09/29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Pierre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Lepautre</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(1659–1744)</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7"/>
                        </a:rPr>
                        <a:t>http://commons.wikimedia.org/wiki/File:Atalanta_Lepautre_Louvre_MR1804.jpg</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2013/09/29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Pasiteles</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8"/>
                        </a:rPr>
                        <a:t>http://en.wikipedia.org/wiki/File:Atalanta_Vatican_Inv2784.jpg</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2013/09/29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21"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68575" y="32129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68575" y="41487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圖片 103" descr="icon_by-sa.tiff">
            <a:hlinkClick r:id="rId11"/>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01562" y="1484784"/>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5" y="59489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File:Parnas Fountain in Brno - Heracles and Cerberus.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1600" y="1225297"/>
            <a:ext cx="5396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le:Hercules Fighting Death to Save Alcestis by Frederic Lord Leighton (1869-7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2947" y="2129518"/>
            <a:ext cx="1369412"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69119" y="2348880"/>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File:Bauer - Hercules Nessus Deianira.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2071" y="3025497"/>
            <a:ext cx="1167785"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ile:Guido Reni 038.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81763" y="3921476"/>
            <a:ext cx="5484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File:Atalanta Lepautre Louvre MR1804.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94813" y="4818066"/>
            <a:ext cx="432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圖片 101" descr="icon_by.tiff">
            <a:hlinkClick r:id="rId18"/>
          </p:cNvPr>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01562" y="5082188"/>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descr="File:Atalanta Vatican Inv2784.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17013" y="5714656"/>
            <a:ext cx="3876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814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a:t>
                      </a:r>
                      <a:r>
                        <a:rPr lang="fr-FR" altLang="zh-TW" sz="1200" kern="1200" dirty="0" smtClean="0">
                          <a:solidFill>
                            <a:schemeClr val="dk1"/>
                          </a:solidFill>
                          <a:latin typeface="Times New Roman" panose="02020603050405020304" pitchFamily="18" charset="0"/>
                          <a:ea typeface="+mn-ea"/>
                          <a:cs typeface="Times New Roman" panose="02020603050405020304" pitchFamily="18" charset="0"/>
                        </a:rPr>
                        <a:t>Peter Paul Rubens (1577–1640)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Times New Roman" panose="02020603050405020304" pitchFamily="18" charset="0"/>
                          <a:cs typeface="Times New Roman" panose="02020603050405020304" pitchFamily="18" charset="0"/>
                          <a:hlinkClick r:id="rId3"/>
                        </a:rPr>
                        <a:t>http://commons.wikimedia.org/wiki/File:Meleager_and_Atlanta_and_the_Hunt_of_the_Calydonian_Boar_by_Peter_Paul_Rubens.jpg</a:t>
                      </a:r>
                      <a:r>
                        <a:rPr lang="en-US" altLang="zh-TW" sz="1200" dirty="0" smtClean="0">
                          <a:latin typeface="Times New Roman" panose="02020603050405020304" pitchFamily="18" charset="0"/>
                          <a:cs typeface="Times New Roman" panose="02020603050405020304" pitchFamily="18" charset="0"/>
                        </a:rPr>
                        <a:t>/</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2013/09/29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Guido Reni (1575–1642)</a:t>
                      </a:r>
                    </a:p>
                    <a:p>
                      <a:pPr marL="0" algn="l" defTabSz="914400" rtl="0" eaLnBrk="1" latinLnBrk="0" hangingPunct="1"/>
                      <a:r>
                        <a:rPr lang="en-US" altLang="zh-TW" sz="1200" dirty="0" smtClean="0">
                          <a:latin typeface="Times New Roman" panose="02020603050405020304" pitchFamily="18" charset="0"/>
                          <a:cs typeface="Times New Roman" panose="02020603050405020304" pitchFamily="18" charset="0"/>
                          <a:hlinkClick r:id="rId4"/>
                        </a:rPr>
                        <a:t>http://commons.wikimedia.org/wiki/File:Guido_Reni_-_Atalanta_and_Hippomenes_-_WGA19271.jpg</a:t>
                      </a:r>
                      <a:endParaRPr lang="zh-TW" altLang="en-US" sz="1200"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2013/09/29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eaLnBrk="1" hangingPunct="1"/>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endParaRPr lang="zh-TW" altLang="en-US" sz="10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20" name="Picture 150" descr="Wiki publicDomain">
            <a:hlinkClick r:id="rId5"/>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8574" y="1405598"/>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0" descr="Wiki publicDomain">
            <a:hlinkClick r:id="rId5"/>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9119" y="2348880"/>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File:Meleager and Atlanta and the Hunt of the Calydonian Boar by Peter Paul Ruben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568" y="1223671"/>
            <a:ext cx="1111969"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le:Guido Reni - Atalanta and Hippomenes - WGA1927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1632" y="2124075"/>
            <a:ext cx="991394"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1754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內容版面配置區 2"/>
          <p:cNvSpPr>
            <a:spLocks noGrp="1"/>
          </p:cNvSpPr>
          <p:nvPr>
            <p:ph idx="1"/>
          </p:nvPr>
        </p:nvSpPr>
        <p:spPr>
          <a:xfrm>
            <a:off x="179388" y="404813"/>
            <a:ext cx="8229600" cy="1800225"/>
          </a:xfrm>
        </p:spPr>
        <p:txBody>
          <a:bodyPr/>
          <a:lstStyle/>
          <a:p>
            <a:pPr eaLnBrk="1" hangingPunct="1"/>
            <a:r>
              <a:rPr lang="en-US" altLang="zh-TW" dirty="0" smtClean="0">
                <a:solidFill>
                  <a:schemeClr val="bg1"/>
                </a:solidFill>
                <a:latin typeface="Times New Roman" pitchFamily="18" charset="0"/>
                <a:cs typeface="Times New Roman" pitchFamily="18" charset="0"/>
              </a:rPr>
              <a:t>In contrast with </a:t>
            </a:r>
            <a:r>
              <a:rPr lang="en-US" altLang="zh-TW" dirty="0" err="1" smtClean="0">
                <a:solidFill>
                  <a:schemeClr val="bg1"/>
                </a:solidFill>
                <a:latin typeface="Times New Roman" pitchFamily="18" charset="0"/>
                <a:cs typeface="Times New Roman" pitchFamily="18" charset="0"/>
              </a:rPr>
              <a:t>Theseus</a:t>
            </a:r>
            <a:r>
              <a:rPr lang="en-US" altLang="zh-TW" dirty="0" smtClean="0">
                <a:solidFill>
                  <a:schemeClr val="bg1"/>
                </a:solidFill>
                <a:latin typeface="Times New Roman" pitchFamily="18" charset="0"/>
                <a:cs typeface="Times New Roman" pitchFamily="18" charset="0"/>
              </a:rPr>
              <a:t>, Hercules was all about strength. Wisdom and intelligence were often conspicuously absent in things he did. (P.167)</a:t>
            </a:r>
            <a:endParaRPr lang="zh-TW" altLang="en-US" dirty="0" smtClean="0">
              <a:solidFill>
                <a:schemeClr val="bg1"/>
              </a:solidFill>
              <a:latin typeface="Times New Roman" pitchFamily="18" charset="0"/>
              <a:cs typeface="Times New Roman" pitchFamily="18" charset="0"/>
            </a:endParaRPr>
          </a:p>
        </p:txBody>
      </p:sp>
      <p:sp>
        <p:nvSpPr>
          <p:cNvPr id="6149" name="文字方塊 6"/>
          <p:cNvSpPr txBox="1">
            <a:spLocks noChangeArrowheads="1"/>
          </p:cNvSpPr>
          <p:nvPr/>
        </p:nvSpPr>
        <p:spPr bwMode="auto">
          <a:xfrm>
            <a:off x="250825" y="2781300"/>
            <a:ext cx="1944688" cy="1200150"/>
          </a:xfrm>
          <a:prstGeom prst="rect">
            <a:avLst/>
          </a:prstGeom>
          <a:noFill/>
          <a:ln w="9525">
            <a:noFill/>
            <a:miter lim="800000"/>
            <a:headEnd/>
            <a:tailEnd/>
          </a:ln>
        </p:spPr>
        <p:txBody>
          <a:bodyPr>
            <a:spAutoFit/>
          </a:bodyPr>
          <a:lstStyle/>
          <a:p>
            <a:r>
              <a:rPr lang="en-US" altLang="zh-TW" dirty="0" err="1">
                <a:solidFill>
                  <a:schemeClr val="bg1"/>
                </a:solidFill>
                <a:latin typeface="Times New Roman" pitchFamily="18" charset="0"/>
                <a:cs typeface="Times New Roman" pitchFamily="18" charset="0"/>
              </a:rPr>
              <a:t>Theseus’s</a:t>
            </a:r>
            <a:r>
              <a:rPr lang="en-US" altLang="zh-TW" dirty="0">
                <a:solidFill>
                  <a:schemeClr val="bg1"/>
                </a:solidFill>
                <a:latin typeface="Times New Roman" pitchFamily="18" charset="0"/>
                <a:cs typeface="Times New Roman" pitchFamily="18" charset="0"/>
              </a:rPr>
              <a:t> wisdom made him more like the hero Iron Man</a:t>
            </a:r>
            <a:endParaRPr lang="zh-TW" altLang="en-US" dirty="0">
              <a:solidFill>
                <a:schemeClr val="bg1"/>
              </a:solidFill>
              <a:latin typeface="Times New Roman" pitchFamily="18" charset="0"/>
              <a:cs typeface="Times New Roman" pitchFamily="18" charset="0"/>
            </a:endParaRPr>
          </a:p>
        </p:txBody>
      </p:sp>
      <p:sp>
        <p:nvSpPr>
          <p:cNvPr id="6150" name="文字方塊 7"/>
          <p:cNvSpPr txBox="1">
            <a:spLocks noChangeArrowheads="1"/>
          </p:cNvSpPr>
          <p:nvPr/>
        </p:nvSpPr>
        <p:spPr bwMode="auto">
          <a:xfrm>
            <a:off x="4643536" y="2362646"/>
            <a:ext cx="1944688" cy="922338"/>
          </a:xfrm>
          <a:prstGeom prst="rect">
            <a:avLst/>
          </a:prstGeom>
          <a:noFill/>
          <a:ln w="9525">
            <a:noFill/>
            <a:miter lim="800000"/>
            <a:headEnd/>
            <a:tailEnd/>
          </a:ln>
        </p:spPr>
        <p:txBody>
          <a:bodyPr>
            <a:spAutoFit/>
          </a:bodyPr>
          <a:lstStyle/>
          <a:p>
            <a:r>
              <a:rPr lang="en-US" altLang="zh-TW" dirty="0">
                <a:solidFill>
                  <a:schemeClr val="bg1"/>
                </a:solidFill>
                <a:latin typeface="Times New Roman" pitchFamily="18" charset="0"/>
                <a:cs typeface="Times New Roman" pitchFamily="18" charset="0"/>
              </a:rPr>
              <a:t>Hercules, on the contrary, was more like Hulk.</a:t>
            </a:r>
            <a:endParaRPr lang="zh-TW" altLang="en-US" dirty="0">
              <a:solidFill>
                <a:schemeClr val="bg1"/>
              </a:solidFill>
              <a:latin typeface="Times New Roman" pitchFamily="18" charset="0"/>
              <a:cs typeface="Times New Roman" pitchFamily="18" charset="0"/>
            </a:endParaRPr>
          </a:p>
        </p:txBody>
      </p:sp>
      <p:grpSp>
        <p:nvGrpSpPr>
          <p:cNvPr id="3" name="群組 2"/>
          <p:cNvGrpSpPr/>
          <p:nvPr/>
        </p:nvGrpSpPr>
        <p:grpSpPr>
          <a:xfrm>
            <a:off x="971600" y="3858909"/>
            <a:ext cx="4104456" cy="2738443"/>
            <a:chOff x="971600" y="3858909"/>
            <a:chExt cx="4104456" cy="2738443"/>
          </a:xfrm>
        </p:grpSpPr>
        <p:pic>
          <p:nvPicPr>
            <p:cNvPr id="3080" name="Picture 8" descr="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858909"/>
              <a:ext cx="4104456" cy="2738443"/>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103" descr="icon_by-sa.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813" y="6342219"/>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796828" y="6317220"/>
              <a:ext cx="1593706" cy="276999"/>
            </a:xfrm>
            <a:prstGeom prst="rect">
              <a:avLst/>
            </a:prstGeom>
          </p:spPr>
          <p:txBody>
            <a:bodyPr wrap="none">
              <a:spAutoFit/>
            </a:bodyPr>
            <a:lstStyle/>
            <a:p>
              <a:r>
                <a:rPr lang="en-US" altLang="zh-TW" sz="1200" dirty="0">
                  <a:solidFill>
                    <a:schemeClr val="bg1"/>
                  </a:solidFill>
                  <a:latin typeface="Times New Roman" panose="02020603050405020304" pitchFamily="18" charset="0"/>
                  <a:cs typeface="Times New Roman" panose="02020603050405020304" pitchFamily="18" charset="0"/>
                </a:rPr>
                <a:t>Flickr  Gage Skidmore</a:t>
              </a:r>
            </a:p>
          </p:txBody>
        </p:sp>
      </p:grpSp>
      <p:grpSp>
        <p:nvGrpSpPr>
          <p:cNvPr id="6" name="群組 5"/>
          <p:cNvGrpSpPr/>
          <p:nvPr/>
        </p:nvGrpSpPr>
        <p:grpSpPr>
          <a:xfrm>
            <a:off x="5796136" y="3107233"/>
            <a:ext cx="3135653" cy="3490119"/>
            <a:chOff x="5832327" y="2924944"/>
            <a:chExt cx="3135653" cy="3490119"/>
          </a:xfrm>
        </p:grpSpPr>
        <p:pic>
          <p:nvPicPr>
            <p:cNvPr id="3091" name="Picture 19" descr="http://farm4.staticflickr.com/3056/2713595773_5a1f2b0e16_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2327" y="2924944"/>
              <a:ext cx="3135653" cy="3490119"/>
            </a:xfrm>
            <a:prstGeom prst="rect">
              <a:avLst/>
            </a:prstGeom>
            <a:noFill/>
            <a:extLst>
              <a:ext uri="{909E8E84-426E-40DD-AFC4-6F175D3DCCD1}">
                <a14:hiddenFill xmlns:a14="http://schemas.microsoft.com/office/drawing/2010/main">
                  <a:solidFill>
                    <a:srgbClr val="FFFFFF"/>
                  </a:solidFill>
                </a14:hiddenFill>
              </a:ext>
            </a:extLst>
          </p:spPr>
        </p:pic>
        <p:pic>
          <p:nvPicPr>
            <p:cNvPr id="12" name="圖片 101" descr="icon_by.tiff">
              <a:hlinkClick r:id="rId6"/>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2327" y="6163063"/>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532292" y="6138064"/>
              <a:ext cx="1244251" cy="276999"/>
            </a:xfrm>
            <a:prstGeom prst="rect">
              <a:avLst/>
            </a:prstGeom>
          </p:spPr>
          <p:txBody>
            <a:bodyPr wrap="none">
              <a:spAutoFit/>
            </a:bodyPr>
            <a:lstStyle/>
            <a:p>
              <a:r>
                <a:rPr lang="en-US" altLang="zh-TW" sz="1200" dirty="0">
                  <a:solidFill>
                    <a:schemeClr val="bg1"/>
                  </a:solidFill>
                  <a:latin typeface="Times New Roman" panose="02020603050405020304" pitchFamily="18" charset="0"/>
                  <a:cs typeface="Times New Roman" panose="02020603050405020304" pitchFamily="18" charset="0"/>
                </a:rPr>
                <a:t>Flickr </a:t>
              </a:r>
              <a:r>
                <a:rPr lang="en-US" altLang="zh-TW" sz="1200" dirty="0" err="1">
                  <a:solidFill>
                    <a:schemeClr val="bg1"/>
                  </a:solidFill>
                  <a:latin typeface="Times New Roman" panose="02020603050405020304" pitchFamily="18" charset="0"/>
                  <a:cs typeface="Times New Roman" panose="02020603050405020304" pitchFamily="18" charset="0"/>
                </a:rPr>
                <a:t>tinyfroglet</a:t>
              </a:r>
              <a:endParaRPr lang="en-US" altLang="zh-TW" sz="1200" dirty="0">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內容版面配置區 2"/>
          <p:cNvSpPr>
            <a:spLocks noGrp="1"/>
          </p:cNvSpPr>
          <p:nvPr>
            <p:ph idx="1"/>
          </p:nvPr>
        </p:nvSpPr>
        <p:spPr>
          <a:xfrm>
            <a:off x="457200" y="333375"/>
            <a:ext cx="8229600" cy="6119813"/>
          </a:xfrm>
        </p:spPr>
        <p:txBody>
          <a:bodyPr/>
          <a:lstStyle/>
          <a:p>
            <a:pPr eaLnBrk="1" hangingPunct="1"/>
            <a:r>
              <a:rPr lang="en-US" altLang="zh-TW" dirty="0" smtClean="0">
                <a:solidFill>
                  <a:schemeClr val="bg1"/>
                </a:solidFill>
                <a:latin typeface="Times New Roman" pitchFamily="18" charset="0"/>
                <a:cs typeface="Times New Roman" pitchFamily="18" charset="0"/>
              </a:rPr>
              <a:t>Hera held a grudge against Hercules and sent him into frenzy, in which he killed all of his children and also his wife (Megara).</a:t>
            </a:r>
          </a:p>
          <a:p>
            <a:pPr eaLnBrk="1" hangingPunct="1"/>
            <a:endParaRPr lang="en-US" altLang="zh-TW" dirty="0" smtClean="0">
              <a:solidFill>
                <a:schemeClr val="bg1"/>
              </a:solidFill>
              <a:latin typeface="Times New Roman" pitchFamily="18" charset="0"/>
              <a:cs typeface="Times New Roman" pitchFamily="18" charset="0"/>
            </a:endParaRPr>
          </a:p>
          <a:p>
            <a:pPr eaLnBrk="1" hangingPunct="1"/>
            <a:r>
              <a:rPr lang="en-US" altLang="zh-TW" dirty="0" smtClean="0">
                <a:solidFill>
                  <a:schemeClr val="bg1"/>
                </a:solidFill>
                <a:latin typeface="Times New Roman" pitchFamily="18" charset="0"/>
                <a:cs typeface="Times New Roman" pitchFamily="18" charset="0"/>
              </a:rPr>
              <a:t>When Hercules regained his sanity, he sought out the Oracle at Delphi in the hope of making atonement. The Oracle ordered Hercules to serve </a:t>
            </a:r>
            <a:r>
              <a:rPr lang="en-US" altLang="zh-TW" dirty="0" err="1" smtClean="0">
                <a:solidFill>
                  <a:schemeClr val="bg1"/>
                </a:solidFill>
                <a:latin typeface="Times New Roman" pitchFamily="18" charset="0"/>
                <a:cs typeface="Times New Roman" pitchFamily="18" charset="0"/>
              </a:rPr>
              <a:t>Eurystheus</a:t>
            </a:r>
            <a:r>
              <a:rPr lang="en-US" altLang="zh-TW" dirty="0" smtClean="0">
                <a:solidFill>
                  <a:schemeClr val="bg1"/>
                </a:solidFill>
                <a:latin typeface="Times New Roman" pitchFamily="18" charset="0"/>
                <a:cs typeface="Times New Roman" pitchFamily="18" charset="0"/>
              </a:rPr>
              <a:t>, king of Mycenae, who sent him on a series of tasks known as </a:t>
            </a:r>
            <a:r>
              <a:rPr lang="en-US" altLang="zh-TW" dirty="0" smtClean="0">
                <a:solidFill>
                  <a:srgbClr val="FFFF00"/>
                </a:solidFill>
                <a:latin typeface="Times New Roman" pitchFamily="18" charset="0"/>
                <a:cs typeface="Times New Roman" pitchFamily="18" charset="0"/>
              </a:rPr>
              <a:t>the Labors of Hercules</a:t>
            </a:r>
            <a:r>
              <a:rPr lang="en-US" altLang="zh-TW" dirty="0" smtClean="0">
                <a:solidFill>
                  <a:schemeClr val="bg1"/>
                </a:solidFill>
                <a:latin typeface="Times New Roman" pitchFamily="18" charset="0"/>
                <a:cs typeface="Times New Roman" pitchFamily="18" charset="0"/>
              </a:rPr>
              <a:t>.</a:t>
            </a:r>
            <a:endParaRPr lang="zh-TW" altLang="en-US" dirty="0" smtClean="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a:xfrm>
            <a:off x="468313" y="188913"/>
            <a:ext cx="8229600" cy="1143000"/>
          </a:xfrm>
        </p:spPr>
        <p:txBody>
          <a:bodyPr/>
          <a:lstStyle/>
          <a:p>
            <a:r>
              <a:rPr lang="en-US" altLang="zh-TW" b="1" dirty="0" smtClean="0">
                <a:solidFill>
                  <a:schemeClr val="bg1"/>
                </a:solidFill>
                <a:latin typeface="Times New Roman" pitchFamily="18" charset="0"/>
                <a:cs typeface="Times New Roman" pitchFamily="18" charset="0"/>
              </a:rPr>
              <a:t>1. To kill the </a:t>
            </a:r>
            <a:r>
              <a:rPr lang="en-US" altLang="zh-TW" b="1" dirty="0" err="1" smtClean="0">
                <a:solidFill>
                  <a:schemeClr val="bg1"/>
                </a:solidFill>
                <a:latin typeface="Times New Roman" pitchFamily="18" charset="0"/>
                <a:cs typeface="Times New Roman" pitchFamily="18" charset="0"/>
              </a:rPr>
              <a:t>Nemean</a:t>
            </a:r>
            <a:r>
              <a:rPr lang="en-US" altLang="zh-TW" b="1" dirty="0" smtClean="0">
                <a:solidFill>
                  <a:schemeClr val="bg1"/>
                </a:solidFill>
                <a:latin typeface="Times New Roman" pitchFamily="18" charset="0"/>
                <a:cs typeface="Times New Roman" pitchFamily="18" charset="0"/>
              </a:rPr>
              <a:t> lion</a:t>
            </a:r>
            <a:endParaRPr lang="zh-TW" altLang="en-US" dirty="0" smtClean="0">
              <a:solidFill>
                <a:schemeClr val="bg1"/>
              </a:solidFill>
              <a:latin typeface="Times New Roman" pitchFamily="18" charset="0"/>
              <a:cs typeface="Times New Roman" pitchFamily="18" charset="0"/>
            </a:endParaRPr>
          </a:p>
        </p:txBody>
      </p:sp>
      <p:sp>
        <p:nvSpPr>
          <p:cNvPr id="8195" name="內容版面配置區 2"/>
          <p:cNvSpPr>
            <a:spLocks noGrp="1"/>
          </p:cNvSpPr>
          <p:nvPr>
            <p:ph idx="1"/>
          </p:nvPr>
        </p:nvSpPr>
        <p:spPr>
          <a:xfrm>
            <a:off x="250825" y="1125538"/>
            <a:ext cx="4897438" cy="5327650"/>
          </a:xfrm>
        </p:spPr>
        <p:txBody>
          <a:bodyPr/>
          <a:lstStyle/>
          <a:p>
            <a:r>
              <a:rPr lang="en-US" altLang="zh-TW" sz="2800" dirty="0" smtClean="0">
                <a:solidFill>
                  <a:schemeClr val="bg1"/>
                </a:solidFill>
                <a:latin typeface="Times New Roman" pitchFamily="18" charset="0"/>
                <a:cs typeface="Times New Roman" pitchFamily="18" charset="0"/>
              </a:rPr>
              <a:t>The </a:t>
            </a:r>
            <a:r>
              <a:rPr lang="en-US" altLang="zh-TW" sz="2800" dirty="0" err="1" smtClean="0">
                <a:solidFill>
                  <a:schemeClr val="bg1"/>
                </a:solidFill>
                <a:latin typeface="Times New Roman" pitchFamily="18" charset="0"/>
                <a:cs typeface="Times New Roman" pitchFamily="18" charset="0"/>
              </a:rPr>
              <a:t>Nemean</a:t>
            </a:r>
            <a:r>
              <a:rPr lang="en-US" altLang="zh-TW" sz="2800" dirty="0" smtClean="0">
                <a:solidFill>
                  <a:schemeClr val="bg1"/>
                </a:solidFill>
                <a:latin typeface="Times New Roman" pitchFamily="18" charset="0"/>
                <a:cs typeface="Times New Roman" pitchFamily="18" charset="0"/>
              </a:rPr>
              <a:t> lion was a ferocious monster that could not be pierced by any weapon. Hercules managed to strangle the monster with his bare hands by using his unusual strength. After he had strangled the lion, he used one of its claws to skin the monster and he wore the hide, which retained its magical properties, until his death.</a:t>
            </a:r>
            <a:endParaRPr lang="zh-TW" altLang="en-US" sz="2800" dirty="0" smtClean="0">
              <a:solidFill>
                <a:schemeClr val="bg1"/>
              </a:solidFill>
              <a:latin typeface="Times New Roman" pitchFamily="18" charset="0"/>
              <a:cs typeface="Times New Roman" pitchFamily="18" charset="0"/>
            </a:endParaRPr>
          </a:p>
        </p:txBody>
      </p:sp>
      <p:grpSp>
        <p:nvGrpSpPr>
          <p:cNvPr id="2" name="群組 1"/>
          <p:cNvGrpSpPr/>
          <p:nvPr/>
        </p:nvGrpSpPr>
        <p:grpSpPr>
          <a:xfrm>
            <a:off x="5267208" y="1340768"/>
            <a:ext cx="3456384" cy="2592288"/>
            <a:chOff x="5267208" y="1196752"/>
            <a:chExt cx="3456384" cy="2592288"/>
          </a:xfrm>
        </p:grpSpPr>
        <p:pic>
          <p:nvPicPr>
            <p:cNvPr id="1030" name="Picture 6" descr="File:Hercules and the Nemean lion in Farnesina ceil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208" y="119675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7208" y="342867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群組 5"/>
          <p:cNvGrpSpPr/>
          <p:nvPr/>
        </p:nvGrpSpPr>
        <p:grpSpPr>
          <a:xfrm>
            <a:off x="5267208" y="4077072"/>
            <a:ext cx="3409248" cy="2651918"/>
            <a:chOff x="5267208" y="4077072"/>
            <a:chExt cx="3409248" cy="2651918"/>
          </a:xfrm>
        </p:grpSpPr>
        <p:pic>
          <p:nvPicPr>
            <p:cNvPr id="1028" name="Picture 4" descr="File:Koellnischer Park Berlin Lapidarium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67208" y="4077072"/>
              <a:ext cx="3409248" cy="2636017"/>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103" descr="icon_by-sa.tiff">
              <a:hlinkClick r:id="rId6"/>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7208" y="6461089"/>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960293" y="6451991"/>
              <a:ext cx="2047612"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Wikipedia Manfred </a:t>
              </a:r>
              <a:r>
                <a:rPr lang="en-US" altLang="zh-TW" sz="1200" dirty="0" err="1">
                  <a:solidFill>
                    <a:schemeClr val="dk1"/>
                  </a:solidFill>
                  <a:latin typeface="Times New Roman" panose="02020603050405020304" pitchFamily="18" charset="0"/>
                  <a:cs typeface="Times New Roman" panose="02020603050405020304" pitchFamily="18" charset="0"/>
                </a:rPr>
                <a:t>Brueckels</a:t>
              </a:r>
              <a:endParaRPr lang="en-US" altLang="zh-TW" sz="1200" dirty="0">
                <a:solidFill>
                  <a:schemeClr val="dk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p:cNvSpPr>
            <a:spLocks noGrp="1"/>
          </p:cNvSpPr>
          <p:nvPr>
            <p:ph type="title"/>
          </p:nvPr>
        </p:nvSpPr>
        <p:spPr>
          <a:xfrm>
            <a:off x="179512" y="274638"/>
            <a:ext cx="8507288" cy="1143000"/>
          </a:xfrm>
        </p:spPr>
        <p:txBody>
          <a:bodyPr/>
          <a:lstStyle/>
          <a:p>
            <a:r>
              <a:rPr lang="en-US" altLang="zh-TW" b="1" dirty="0" smtClean="0">
                <a:solidFill>
                  <a:schemeClr val="bg1"/>
                </a:solidFill>
                <a:latin typeface="Times New Roman" pitchFamily="18" charset="0"/>
                <a:cs typeface="Times New Roman" pitchFamily="18" charset="0"/>
              </a:rPr>
              <a:t>2. To destroy the </a:t>
            </a:r>
            <a:r>
              <a:rPr lang="en-US" altLang="zh-TW" b="1" dirty="0" err="1" smtClean="0">
                <a:solidFill>
                  <a:schemeClr val="bg1"/>
                </a:solidFill>
                <a:latin typeface="Times New Roman" pitchFamily="18" charset="0"/>
                <a:cs typeface="Times New Roman" pitchFamily="18" charset="0"/>
              </a:rPr>
              <a:t>Lernaean</a:t>
            </a:r>
            <a:r>
              <a:rPr lang="en-US" altLang="zh-TW" b="1" dirty="0" smtClean="0">
                <a:solidFill>
                  <a:schemeClr val="bg1"/>
                </a:solidFill>
                <a:latin typeface="Times New Roman" pitchFamily="18" charset="0"/>
                <a:cs typeface="Times New Roman" pitchFamily="18" charset="0"/>
              </a:rPr>
              <a:t> Hydra</a:t>
            </a:r>
            <a:endParaRPr lang="zh-TW" altLang="en-US" dirty="0" smtClean="0">
              <a:solidFill>
                <a:schemeClr val="bg1"/>
              </a:solidFill>
              <a:latin typeface="Times New Roman" pitchFamily="18" charset="0"/>
              <a:cs typeface="Times New Roman" pitchFamily="18" charset="0"/>
            </a:endParaRPr>
          </a:p>
        </p:txBody>
      </p:sp>
      <p:sp>
        <p:nvSpPr>
          <p:cNvPr id="9219" name="內容版面配置區 2"/>
          <p:cNvSpPr>
            <a:spLocks noGrp="1"/>
          </p:cNvSpPr>
          <p:nvPr>
            <p:ph idx="1"/>
          </p:nvPr>
        </p:nvSpPr>
        <p:spPr>
          <a:xfrm>
            <a:off x="179512" y="1412776"/>
            <a:ext cx="8507288" cy="4525962"/>
          </a:xfrm>
        </p:spPr>
        <p:txBody>
          <a:bodyPr/>
          <a:lstStyle/>
          <a:p>
            <a:r>
              <a:rPr lang="en-US" altLang="zh-TW" dirty="0" smtClean="0">
                <a:solidFill>
                  <a:schemeClr val="bg1"/>
                </a:solidFill>
                <a:latin typeface="Times New Roman" pitchFamily="18" charset="0"/>
                <a:cs typeface="Times New Roman" pitchFamily="18" charset="0"/>
              </a:rPr>
              <a:t>The </a:t>
            </a:r>
            <a:r>
              <a:rPr lang="en-US" altLang="zh-TW" dirty="0" err="1" smtClean="0">
                <a:solidFill>
                  <a:schemeClr val="bg1"/>
                </a:solidFill>
                <a:latin typeface="Times New Roman" pitchFamily="18" charset="0"/>
                <a:cs typeface="Times New Roman" pitchFamily="18" charset="0"/>
              </a:rPr>
              <a:t>Lernaean</a:t>
            </a:r>
            <a:r>
              <a:rPr lang="en-US" altLang="zh-TW" dirty="0" smtClean="0">
                <a:solidFill>
                  <a:schemeClr val="bg1"/>
                </a:solidFill>
                <a:latin typeface="Times New Roman" pitchFamily="18" charset="0"/>
                <a:cs typeface="Times New Roman" pitchFamily="18" charset="0"/>
              </a:rPr>
              <a:t> Hydra was a monster that lurked in the swamps near a small settlement called </a:t>
            </a:r>
            <a:r>
              <a:rPr lang="en-US" altLang="zh-TW" dirty="0" err="1" smtClean="0">
                <a:solidFill>
                  <a:schemeClr val="bg1"/>
                </a:solidFill>
                <a:latin typeface="Times New Roman" pitchFamily="18" charset="0"/>
                <a:cs typeface="Times New Roman" pitchFamily="18" charset="0"/>
              </a:rPr>
              <a:t>Lerna</a:t>
            </a:r>
            <a:r>
              <a:rPr lang="en-US" altLang="zh-TW" baseline="30000" dirty="0" smtClean="0">
                <a:solidFill>
                  <a:schemeClr val="bg1"/>
                </a:solidFill>
                <a:latin typeface="Times New Roman" pitchFamily="18" charset="0"/>
                <a:cs typeface="Times New Roman" pitchFamily="18" charset="0"/>
              </a:rPr>
              <a:t> </a:t>
            </a:r>
            <a:r>
              <a:rPr lang="en-US" altLang="zh-TW" dirty="0" smtClean="0">
                <a:solidFill>
                  <a:schemeClr val="bg1"/>
                </a:solidFill>
                <a:latin typeface="Times New Roman" pitchFamily="18" charset="0"/>
                <a:cs typeface="Times New Roman" pitchFamily="18" charset="0"/>
              </a:rPr>
              <a:t>and had nine heads. </a:t>
            </a:r>
          </a:p>
          <a:p>
            <a:r>
              <a:rPr lang="en-US" altLang="zh-TW" dirty="0" smtClean="0">
                <a:solidFill>
                  <a:schemeClr val="bg1"/>
                </a:solidFill>
                <a:latin typeface="Times New Roman" pitchFamily="18" charset="0"/>
                <a:cs typeface="Times New Roman" pitchFamily="18" charset="0"/>
              </a:rPr>
              <a:t>This monster frequently terrorized the nearby countryside. </a:t>
            </a:r>
            <a:endParaRPr lang="zh-TW" altLang="en-US" dirty="0" smtClean="0">
              <a:solidFill>
                <a:schemeClr val="bg1"/>
              </a:solidFill>
              <a:latin typeface="Times New Roman" pitchFamily="18" charset="0"/>
              <a:cs typeface="Times New Roman" pitchFamily="18" charset="0"/>
            </a:endParaRPr>
          </a:p>
        </p:txBody>
      </p:sp>
      <p:grpSp>
        <p:nvGrpSpPr>
          <p:cNvPr id="3" name="群組 2"/>
          <p:cNvGrpSpPr/>
          <p:nvPr/>
        </p:nvGrpSpPr>
        <p:grpSpPr>
          <a:xfrm>
            <a:off x="3059832" y="3717032"/>
            <a:ext cx="4224791" cy="3002658"/>
            <a:chOff x="3779912" y="3717032"/>
            <a:chExt cx="4224791" cy="3002658"/>
          </a:xfrm>
        </p:grpSpPr>
        <p:pic>
          <p:nvPicPr>
            <p:cNvPr id="4098" name="Picture 2" descr="File:Hydra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3717032"/>
              <a:ext cx="4224791" cy="30026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9912" y="635932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內容版面配置區 2"/>
          <p:cNvSpPr>
            <a:spLocks noGrp="1"/>
          </p:cNvSpPr>
          <p:nvPr>
            <p:ph idx="1"/>
          </p:nvPr>
        </p:nvSpPr>
        <p:spPr>
          <a:xfrm>
            <a:off x="468313" y="260350"/>
            <a:ext cx="8229600" cy="4525963"/>
          </a:xfrm>
        </p:spPr>
        <p:txBody>
          <a:bodyPr/>
          <a:lstStyle/>
          <a:p>
            <a:r>
              <a:rPr lang="en-US" altLang="zh-TW" dirty="0" smtClean="0">
                <a:solidFill>
                  <a:schemeClr val="bg1"/>
                </a:solidFill>
                <a:latin typeface="Times New Roman" pitchFamily="18" charset="0"/>
                <a:cs typeface="Times New Roman" pitchFamily="18" charset="0"/>
              </a:rPr>
              <a:t>For this </a:t>
            </a:r>
            <a:r>
              <a:rPr lang="en-US" altLang="zh-TW" dirty="0" err="1" smtClean="0">
                <a:solidFill>
                  <a:schemeClr val="bg1"/>
                </a:solidFill>
                <a:latin typeface="Times New Roman" pitchFamily="18" charset="0"/>
                <a:cs typeface="Times New Roman" pitchFamily="18" charset="0"/>
              </a:rPr>
              <a:t>labour</a:t>
            </a:r>
            <a:r>
              <a:rPr lang="en-US" altLang="zh-TW" dirty="0" smtClean="0">
                <a:solidFill>
                  <a:schemeClr val="bg1"/>
                </a:solidFill>
                <a:latin typeface="Times New Roman" pitchFamily="18" charset="0"/>
                <a:cs typeface="Times New Roman" pitchFamily="18" charset="0"/>
              </a:rPr>
              <a:t>, Hercules was accompanied by his nephew </a:t>
            </a:r>
            <a:r>
              <a:rPr lang="en-US" altLang="zh-TW" dirty="0" err="1" smtClean="0">
                <a:solidFill>
                  <a:schemeClr val="bg1"/>
                </a:solidFill>
                <a:latin typeface="Times New Roman" pitchFamily="18" charset="0"/>
                <a:cs typeface="Times New Roman" pitchFamily="18" charset="0"/>
              </a:rPr>
              <a:t>Iolaus</a:t>
            </a:r>
            <a:r>
              <a:rPr lang="en-US" altLang="zh-TW" dirty="0" smtClean="0">
                <a:solidFill>
                  <a:schemeClr val="bg1"/>
                </a:solidFill>
                <a:latin typeface="Times New Roman" pitchFamily="18" charset="0"/>
                <a:cs typeface="Times New Roman" pitchFamily="18" charset="0"/>
              </a:rPr>
              <a:t>. When they found the Hydra, Hercules soon discovered that if he cut off one head, two more would grow back. Hercules managed to defeat the Hydra when </a:t>
            </a:r>
            <a:r>
              <a:rPr lang="en-US" altLang="zh-TW" dirty="0" err="1" smtClean="0">
                <a:solidFill>
                  <a:schemeClr val="bg1"/>
                </a:solidFill>
                <a:latin typeface="Times New Roman" pitchFamily="18" charset="0"/>
                <a:cs typeface="Times New Roman" pitchFamily="18" charset="0"/>
              </a:rPr>
              <a:t>Iolaus</a:t>
            </a:r>
            <a:r>
              <a:rPr lang="en-US" altLang="zh-TW" dirty="0" smtClean="0">
                <a:solidFill>
                  <a:schemeClr val="bg1"/>
                </a:solidFill>
                <a:latin typeface="Times New Roman" pitchFamily="18" charset="0"/>
                <a:cs typeface="Times New Roman" pitchFamily="18" charset="0"/>
              </a:rPr>
              <a:t> held a torch to each of the stumps so that the flames prevented new heads from growing. After he had slain the Hydra, Hercules dipped his arrows in its blood, which became poisonous.</a:t>
            </a:r>
            <a:endParaRPr lang="zh-TW" altLang="en-US" dirty="0" smtClean="0">
              <a:solidFill>
                <a:schemeClr val="bg1"/>
              </a:solidFill>
              <a:latin typeface="Times New Roman" pitchFamily="18" charset="0"/>
              <a:cs typeface="Times New Roman" pitchFamily="18" charset="0"/>
            </a:endParaRPr>
          </a:p>
          <a:p>
            <a:endParaRPr lang="zh-TW" altLang="en-US"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1625</TotalTime>
  <Words>2234</Words>
  <Application>Microsoft Office PowerPoint</Application>
  <PresentationFormat>如螢幕大小 (4:3)</PresentationFormat>
  <Paragraphs>217</Paragraphs>
  <Slides>45</Slides>
  <Notes>6</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45</vt:i4>
      </vt:variant>
    </vt:vector>
  </HeadingPairs>
  <TitlesOfParts>
    <vt:vector size="52" baseType="lpstr">
      <vt:lpstr>新細明體</vt:lpstr>
      <vt:lpstr>標楷體</vt:lpstr>
      <vt:lpstr>Arial</vt:lpstr>
      <vt:lpstr>Calibri</vt:lpstr>
      <vt:lpstr>Tahoma</vt:lpstr>
      <vt:lpstr>Times New Roman</vt:lpstr>
      <vt:lpstr>Office 佈景主題</vt:lpstr>
      <vt:lpstr>Ch9 The Great Heroes  before the Trojan War</vt:lpstr>
      <vt:lpstr>Hercules</vt:lpstr>
      <vt:lpstr>Hercules</vt:lpstr>
      <vt:lpstr>PowerPoint 簡報</vt:lpstr>
      <vt:lpstr>PowerPoint 簡報</vt:lpstr>
      <vt:lpstr>PowerPoint 簡報</vt:lpstr>
      <vt:lpstr>1. To kill the Nemean lion</vt:lpstr>
      <vt:lpstr>2. To destroy the Lernaean Hydra</vt:lpstr>
      <vt:lpstr>PowerPoint 簡報</vt:lpstr>
      <vt:lpstr>Hercules destroying Hydra</vt:lpstr>
      <vt:lpstr>3. To capture the Ceryneian Hind alive</vt:lpstr>
      <vt:lpstr>4. To trap the Erymanthian boar</vt:lpstr>
      <vt:lpstr>5. To clean the Augean stables</vt:lpstr>
      <vt:lpstr>PowerPoint 簡報</vt:lpstr>
      <vt:lpstr>6. To butcher of the Stymphalian birds</vt:lpstr>
      <vt:lpstr>7. To capture the Cretan bull</vt:lpstr>
      <vt:lpstr>8. To round up the Mares of Diomedes</vt:lpstr>
      <vt:lpstr>9. To fetch Hippolyta's girdle of gold </vt:lpstr>
      <vt:lpstr>10. To fetch the cattle of Geryon</vt:lpstr>
      <vt:lpstr>11. To fetch the golden apples of the Hesperides</vt:lpstr>
      <vt:lpstr>PowerPoint 簡報</vt:lpstr>
      <vt:lpstr>PowerPoint 簡報</vt:lpstr>
      <vt:lpstr>12. To bring Cerberus from Tartarus</vt:lpstr>
      <vt:lpstr>PowerPoint 簡報</vt:lpstr>
      <vt:lpstr>PowerPoint 簡報</vt:lpstr>
      <vt:lpstr>Death of Hercules</vt:lpstr>
      <vt:lpstr>PowerPoint 簡報</vt:lpstr>
      <vt:lpstr>Nessus, Deianeira, and Hercules</vt:lpstr>
      <vt:lpstr>PowerPoint 簡報</vt:lpstr>
      <vt:lpstr>The Great Heroes  before the Trojan War</vt:lpstr>
      <vt:lpstr>AtAlanta</vt:lpstr>
      <vt:lpstr>Atalanta</vt:lpstr>
      <vt:lpstr>PowerPoint 簡報</vt:lpstr>
      <vt:lpstr>Calydonian Boar hunt</vt:lpstr>
      <vt:lpstr>Atalanta’s killing of the boar</vt:lpstr>
      <vt:lpstr>PowerPoint 簡報</vt:lpstr>
      <vt:lpstr>PowerPoint 簡報</vt:lpstr>
      <vt:lpstr>PowerPoint 簡報</vt:lpstr>
      <vt:lpstr>Q &amp; A</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Ann</dc:creator>
  <cp:lastModifiedBy>Paul</cp:lastModifiedBy>
  <cp:revision>103</cp:revision>
  <dcterms:created xsi:type="dcterms:W3CDTF">2012-04-24T09:06:12Z</dcterms:created>
  <dcterms:modified xsi:type="dcterms:W3CDTF">2015-03-19T07:33:34Z</dcterms:modified>
</cp:coreProperties>
</file>